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6" r:id="rId1"/>
    <p:sldMasterId id="2147485562" r:id="rId2"/>
    <p:sldMasterId id="2147485566" r:id="rId3"/>
    <p:sldMasterId id="2147485569" r:id="rId4"/>
    <p:sldMasterId id="2147485571" r:id="rId5"/>
    <p:sldMasterId id="2147485573" r:id="rId6"/>
    <p:sldMasterId id="2147485575" r:id="rId7"/>
  </p:sldMasterIdLst>
  <p:notesMasterIdLst>
    <p:notesMasterId r:id="rId45"/>
  </p:notesMasterIdLst>
  <p:handoutMasterIdLst>
    <p:handoutMasterId r:id="rId46"/>
  </p:handoutMasterIdLst>
  <p:sldIdLst>
    <p:sldId id="258" r:id="rId8"/>
    <p:sldId id="257" r:id="rId9"/>
    <p:sldId id="267" r:id="rId10"/>
    <p:sldId id="272" r:id="rId11"/>
    <p:sldId id="269" r:id="rId12"/>
    <p:sldId id="261" r:id="rId13"/>
    <p:sldId id="260" r:id="rId14"/>
    <p:sldId id="273" r:id="rId15"/>
    <p:sldId id="262" r:id="rId16"/>
    <p:sldId id="276" r:id="rId17"/>
    <p:sldId id="274" r:id="rId18"/>
    <p:sldId id="279" r:id="rId19"/>
    <p:sldId id="277" r:id="rId20"/>
    <p:sldId id="278" r:id="rId21"/>
    <p:sldId id="275" r:id="rId22"/>
    <p:sldId id="280" r:id="rId23"/>
    <p:sldId id="283" r:id="rId24"/>
    <p:sldId id="263" r:id="rId25"/>
    <p:sldId id="282" r:id="rId26"/>
    <p:sldId id="281" r:id="rId27"/>
    <p:sldId id="284" r:id="rId28"/>
    <p:sldId id="287" r:id="rId29"/>
    <p:sldId id="288" r:id="rId30"/>
    <p:sldId id="289" r:id="rId31"/>
    <p:sldId id="290" r:id="rId32"/>
    <p:sldId id="264" r:id="rId33"/>
    <p:sldId id="293" r:id="rId34"/>
    <p:sldId id="291" r:id="rId35"/>
    <p:sldId id="295" r:id="rId36"/>
    <p:sldId id="297" r:id="rId37"/>
    <p:sldId id="298" r:id="rId38"/>
    <p:sldId id="265" r:id="rId39"/>
    <p:sldId id="300" r:id="rId40"/>
    <p:sldId id="299" r:id="rId41"/>
    <p:sldId id="301" r:id="rId42"/>
    <p:sldId id="266"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6A6A"/>
    <a:srgbClr val="00682F"/>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46" autoAdjust="0"/>
  </p:normalViewPr>
  <p:slideViewPr>
    <p:cSldViewPr snapToGrid="0">
      <p:cViewPr>
        <p:scale>
          <a:sx n="89" d="100"/>
          <a:sy n="89" d="100"/>
        </p:scale>
        <p:origin x="1314" y="132"/>
      </p:cViewPr>
      <p:guideLst/>
    </p:cSldViewPr>
  </p:slideViewPr>
  <p:notesTextViewPr>
    <p:cViewPr>
      <p:scale>
        <a:sx n="1" d="1"/>
        <a:sy n="1" d="1"/>
      </p:scale>
      <p:origin x="0" y="0"/>
    </p:cViewPr>
  </p:notesTextViewPr>
  <p:notesViewPr>
    <p:cSldViewPr snapToGrid="0">
      <p:cViewPr varScale="1">
        <p:scale>
          <a:sx n="87" d="100"/>
          <a:sy n="87" d="100"/>
        </p:scale>
        <p:origin x="37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D7872D-B067-4D6F-97EF-415665BB9D1A}" type="datetimeFigureOut">
              <a:rPr lang="en-CA" smtClean="0"/>
              <a:t>2016-02-03</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785AC8-2D19-4C3E-87BB-FC589283396E}" type="slidenum">
              <a:rPr lang="en-CA" smtClean="0"/>
              <a:t>‹#›</a:t>
            </a:fld>
            <a:endParaRPr lang="en-CA"/>
          </a:p>
        </p:txBody>
      </p:sp>
    </p:spTree>
    <p:extLst>
      <p:ext uri="{BB962C8B-B14F-4D97-AF65-F5344CB8AC3E}">
        <p14:creationId xmlns:p14="http://schemas.microsoft.com/office/powerpoint/2010/main" val="4194093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24751-3871-4E2D-B093-D8677CABF913}" type="datetimeFigureOut">
              <a:rPr lang="en-CA" smtClean="0"/>
              <a:t>2016-02-03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5B825-6F9B-4458-8DEA-C9F43021998D}" type="slidenum">
              <a:rPr lang="en-CA" smtClean="0"/>
              <a:t>‹#›</a:t>
            </a:fld>
            <a:endParaRPr lang="en-CA"/>
          </a:p>
        </p:txBody>
      </p:sp>
    </p:spTree>
    <p:extLst>
      <p:ext uri="{BB962C8B-B14F-4D97-AF65-F5344CB8AC3E}">
        <p14:creationId xmlns:p14="http://schemas.microsoft.com/office/powerpoint/2010/main" val="1484416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a:t>
            </a:fld>
            <a:endParaRPr lang="en-CA"/>
          </a:p>
        </p:txBody>
      </p:sp>
    </p:spTree>
    <p:extLst>
      <p:ext uri="{BB962C8B-B14F-4D97-AF65-F5344CB8AC3E}">
        <p14:creationId xmlns:p14="http://schemas.microsoft.com/office/powerpoint/2010/main" val="76524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IAC was only for a single robot with a handful of input and output variables. In</a:t>
            </a:r>
            <a:r>
              <a:rPr lang="en-CA" baseline="0" dirty="0" smtClean="0"/>
              <a:t> </a:t>
            </a:r>
            <a:r>
              <a:rPr lang="en-CA" baseline="0" dirty="0" err="1" smtClean="0"/>
              <a:t>Oudeyer’s</a:t>
            </a:r>
            <a:r>
              <a:rPr lang="en-CA" baseline="0" dirty="0" smtClean="0"/>
              <a:t> paper, he only tested it on a robot dog that has a handful of actions and high level sensors. </a:t>
            </a:r>
          </a:p>
          <a:p>
            <a:r>
              <a:rPr lang="en-CA" baseline="0" dirty="0" smtClean="0"/>
              <a:t>We are adapting it for a m</a:t>
            </a:r>
            <a:r>
              <a:rPr lang="en-CA" dirty="0" smtClean="0"/>
              <a:t>uch larger system.</a:t>
            </a:r>
          </a:p>
          <a:p>
            <a:endParaRPr lang="en-CA" dirty="0" smtClean="0"/>
          </a:p>
          <a:p>
            <a:r>
              <a:rPr lang="en-CA" dirty="0" smtClean="0"/>
              <a:t>A system is made of multiple Nodes</a:t>
            </a:r>
            <a:r>
              <a:rPr lang="en-CA" baseline="0" dirty="0" smtClean="0"/>
              <a:t> and each Node represent some sensors and actuators. </a:t>
            </a:r>
          </a:p>
          <a:p>
            <a:r>
              <a:rPr lang="en-CA" baseline="0" dirty="0" smtClean="0"/>
              <a:t>If all actuators and sensors are covered by one Node, the state-space would be too big. </a:t>
            </a:r>
            <a:endParaRPr lang="en-CA"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11</a:t>
            </a:fld>
            <a:endParaRPr lang="en-CA"/>
          </a:p>
        </p:txBody>
      </p:sp>
    </p:spTree>
    <p:extLst>
      <p:ext uri="{BB962C8B-B14F-4D97-AF65-F5344CB8AC3E}">
        <p14:creationId xmlns:p14="http://schemas.microsoft.com/office/powerpoint/2010/main" val="336906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Each Expert has a prediction model and in our case it is a linear model.</a:t>
            </a:r>
          </a:p>
          <a:p>
            <a:endParaRPr lang="en-CA" dirty="0" smtClean="0"/>
          </a:p>
          <a:p>
            <a:r>
              <a:rPr lang="en-CA" dirty="0" smtClean="0"/>
              <a:t>This</a:t>
            </a:r>
            <a:r>
              <a:rPr lang="en-CA" baseline="0" dirty="0" smtClean="0"/>
              <a:t> implementation is identical to </a:t>
            </a:r>
            <a:r>
              <a:rPr lang="en-CA" baseline="0" dirty="0" err="1" smtClean="0"/>
              <a:t>Oudeyer’s</a:t>
            </a:r>
            <a:r>
              <a:rPr lang="en-CA" baseline="0" dirty="0" smtClean="0"/>
              <a:t> implementation </a:t>
            </a:r>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12</a:t>
            </a:fld>
            <a:endParaRPr lang="en-CA"/>
          </a:p>
        </p:txBody>
      </p:sp>
    </p:spTree>
    <p:extLst>
      <p:ext uri="{BB962C8B-B14F-4D97-AF65-F5344CB8AC3E}">
        <p14:creationId xmlns:p14="http://schemas.microsoft.com/office/powerpoint/2010/main" val="50499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E-greedy action selection method was used.</a:t>
            </a:r>
          </a:p>
          <a:p>
            <a:endParaRPr lang="en-CA" dirty="0" smtClean="0"/>
          </a:p>
          <a:p>
            <a:r>
              <a:rPr lang="en-CA" dirty="0" smtClean="0"/>
              <a:t>Since we want to make</a:t>
            </a:r>
            <a:r>
              <a:rPr lang="en-CA" baseline="0" dirty="0" smtClean="0"/>
              <a:t> the learning process visible to the viewers, we make the maximum output level decrease with low knowledge gain.</a:t>
            </a:r>
          </a:p>
          <a:p>
            <a:r>
              <a:rPr lang="en-CA" baseline="0" dirty="0" smtClean="0"/>
              <a:t>This is analogous to the system being “bored”.</a:t>
            </a:r>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13</a:t>
            </a:fld>
            <a:endParaRPr lang="en-CA"/>
          </a:p>
        </p:txBody>
      </p:sp>
    </p:spTree>
    <p:extLst>
      <p:ext uri="{BB962C8B-B14F-4D97-AF65-F5344CB8AC3E}">
        <p14:creationId xmlns:p14="http://schemas.microsoft.com/office/powerpoint/2010/main" val="408568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Relative</a:t>
            </a:r>
            <a:r>
              <a:rPr lang="en-CA" baseline="0" dirty="0" smtClean="0"/>
              <a:t> action value was used as the knowledge gain potential. This is only used for adjusting the maximum output range, and not used for selecting action.</a:t>
            </a:r>
          </a:p>
          <a:p>
            <a:endParaRPr lang="en-CA" baseline="0" dirty="0" smtClean="0"/>
          </a:p>
          <a:p>
            <a:r>
              <a:rPr lang="en-CA" baseline="0" dirty="0" smtClean="0"/>
              <a:t>Since there is always some inherent noise level to each sensor, this eliminates the need for tuning the sigmoid function for each type of sensor.</a:t>
            </a:r>
          </a:p>
          <a:p>
            <a:endParaRPr lang="en-CA" baseline="0" dirty="0" smtClean="0"/>
          </a:p>
          <a:p>
            <a:endParaRPr lang="en-CA" dirty="0" smtClean="0"/>
          </a:p>
          <a:p>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14</a:t>
            </a:fld>
            <a:endParaRPr lang="en-CA"/>
          </a:p>
        </p:txBody>
      </p:sp>
    </p:spTree>
    <p:extLst>
      <p:ext uri="{BB962C8B-B14F-4D97-AF65-F5344CB8AC3E}">
        <p14:creationId xmlns:p14="http://schemas.microsoft.com/office/powerpoint/2010/main" val="344693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Separating</a:t>
            </a:r>
            <a:r>
              <a:rPr lang="en-CA" baseline="0" dirty="0" smtClean="0"/>
              <a:t> the into multiple Node, the state space of the CBLA Engine can be smaller. In addition, their loop period can be adjusted to the bandwidth of their underlying actuators.</a:t>
            </a:r>
          </a:p>
          <a:p>
            <a:endParaRPr lang="en-CA" dirty="0" smtClean="0"/>
          </a:p>
          <a:p>
            <a:r>
              <a:rPr lang="en-CA" dirty="0" smtClean="0"/>
              <a:t>However,</a:t>
            </a:r>
            <a:r>
              <a:rPr lang="en-CA" baseline="0" dirty="0" smtClean="0"/>
              <a:t> information might not be captured if the Nodes are all running separately. </a:t>
            </a:r>
          </a:p>
          <a:p>
            <a:endParaRPr lang="en-CA" baseline="0" dirty="0" smtClean="0"/>
          </a:p>
          <a:p>
            <a:r>
              <a:rPr lang="en-CA" baseline="0" dirty="0" smtClean="0"/>
              <a:t>Shared inputs are sensors that feed into multiple Nodes. Virtual inputs are outputs of other Nodes that are used as inputs.</a:t>
            </a:r>
          </a:p>
          <a:p>
            <a:endParaRPr lang="en-CA" baseline="0" dirty="0" smtClean="0"/>
          </a:p>
          <a:p>
            <a:r>
              <a:rPr lang="en-CA" baseline="0" dirty="0" smtClean="0"/>
              <a:t>This allows a Node to detect event not </a:t>
            </a:r>
            <a:r>
              <a:rPr lang="en-CA" baseline="0" dirty="0" err="1" smtClean="0"/>
              <a:t>capturable</a:t>
            </a:r>
            <a:r>
              <a:rPr lang="en-CA" baseline="0" dirty="0" smtClean="0"/>
              <a:t> by its sensors through detecting changes in output of the other Nodes.</a:t>
            </a:r>
            <a:endParaRPr lang="en-CA" dirty="0" smtClean="0"/>
          </a:p>
        </p:txBody>
      </p:sp>
      <p:sp>
        <p:nvSpPr>
          <p:cNvPr id="4" name="Slide Number Placeholder 3"/>
          <p:cNvSpPr>
            <a:spLocks noGrp="1"/>
          </p:cNvSpPr>
          <p:nvPr>
            <p:ph type="sldNum" sz="quarter" idx="10"/>
          </p:nvPr>
        </p:nvSpPr>
        <p:spPr/>
        <p:txBody>
          <a:bodyPr/>
          <a:lstStyle/>
          <a:p>
            <a:fld id="{4305B825-6F9B-4458-8DEA-C9F43021998D}" type="slidenum">
              <a:rPr lang="en-CA" smtClean="0"/>
              <a:t>15</a:t>
            </a:fld>
            <a:endParaRPr lang="en-CA"/>
          </a:p>
        </p:txBody>
      </p:sp>
    </p:spTree>
    <p:extLst>
      <p:ext uri="{BB962C8B-B14F-4D97-AF65-F5344CB8AC3E}">
        <p14:creationId xmlns:p14="http://schemas.microsoft.com/office/powerpoint/2010/main" val="51023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16</a:t>
            </a:fld>
            <a:endParaRPr lang="en-CA"/>
          </a:p>
        </p:txBody>
      </p:sp>
    </p:spTree>
    <p:extLst>
      <p:ext uri="{BB962C8B-B14F-4D97-AF65-F5344CB8AC3E}">
        <p14:creationId xmlns:p14="http://schemas.microsoft.com/office/powerpoint/2010/main" val="137665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17</a:t>
            </a:fld>
            <a:endParaRPr lang="en-CA"/>
          </a:p>
        </p:txBody>
      </p:sp>
    </p:spTree>
    <p:extLst>
      <p:ext uri="{BB962C8B-B14F-4D97-AF65-F5344CB8AC3E}">
        <p14:creationId xmlns:p14="http://schemas.microsoft.com/office/powerpoint/2010/main" val="3166497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Describes</a:t>
            </a:r>
            <a:r>
              <a:rPr lang="en-CA" baseline="0" dirty="0" smtClean="0"/>
              <a:t> the components that make up each type of unit.</a:t>
            </a:r>
          </a:p>
          <a:p>
            <a:r>
              <a:rPr lang="en-CA" baseline="0" dirty="0" smtClean="0"/>
              <a:t>However, these units do not confine the make of the CBLA Nodes.</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18</a:t>
            </a:fld>
            <a:endParaRPr lang="en-CA"/>
          </a:p>
        </p:txBody>
      </p:sp>
    </p:spTree>
    <p:extLst>
      <p:ext uri="{BB962C8B-B14F-4D97-AF65-F5344CB8AC3E}">
        <p14:creationId xmlns:p14="http://schemas.microsoft.com/office/powerpoint/2010/main" val="258499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Since</a:t>
            </a:r>
            <a:r>
              <a:rPr lang="en-CA" baseline="0" dirty="0" smtClean="0"/>
              <a:t> the whole system run on a single computer, Nodes can be made up of any combinations of sensors and actuators. </a:t>
            </a:r>
          </a:p>
          <a:p>
            <a:endParaRPr lang="en-CA" baseline="0" dirty="0" smtClean="0"/>
          </a:p>
          <a:p>
            <a:r>
              <a:rPr lang="en-CA" baseline="0" dirty="0" smtClean="0"/>
              <a:t>High level devices can be created from other Nodes. </a:t>
            </a:r>
          </a:p>
          <a:p>
            <a:endParaRPr lang="en-CA" baseline="0" dirty="0" smtClean="0"/>
          </a:p>
          <a:p>
            <a:r>
              <a:rPr lang="en-CA" baseline="0" dirty="0" smtClean="0"/>
              <a:t>CBLA Nodes are those high level Nodes.</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19</a:t>
            </a:fld>
            <a:endParaRPr lang="en-CA"/>
          </a:p>
        </p:txBody>
      </p:sp>
    </p:spTree>
    <p:extLst>
      <p:ext uri="{BB962C8B-B14F-4D97-AF65-F5344CB8AC3E}">
        <p14:creationId xmlns:p14="http://schemas.microsoft.com/office/powerpoint/2010/main" val="2348380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a:t>
            </a:r>
            <a:r>
              <a:rPr lang="en-CA" baseline="0" dirty="0" smtClean="0"/>
              <a:t> the experimental test bed that we used for out user study.</a:t>
            </a:r>
          </a:p>
          <a:p>
            <a:endParaRPr lang="en-CA" baseline="0" dirty="0" smtClean="0"/>
          </a:p>
          <a:p>
            <a:r>
              <a:rPr lang="en-CA" baseline="0" dirty="0" smtClean="0"/>
              <a:t>There are four clusters. Explain the components of this test bed.</a:t>
            </a:r>
          </a:p>
          <a:p>
            <a:r>
              <a:rPr lang="en-CA" baseline="0" dirty="0" smtClean="0"/>
              <a:t>It is much smaller than a typical public installation however</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20</a:t>
            </a:fld>
            <a:endParaRPr lang="en-CA"/>
          </a:p>
        </p:txBody>
      </p:sp>
    </p:spTree>
    <p:extLst>
      <p:ext uri="{BB962C8B-B14F-4D97-AF65-F5344CB8AC3E}">
        <p14:creationId xmlns:p14="http://schemas.microsoft.com/office/powerpoint/2010/main" val="15758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Briefly</a:t>
            </a:r>
            <a:r>
              <a:rPr lang="en-CA" baseline="0" dirty="0" smtClean="0"/>
              <a:t> introduce the LASG and the kind of work that the group has done in the past.</a:t>
            </a:r>
          </a:p>
          <a:p>
            <a:endParaRPr lang="en-CA" baseline="0" dirty="0" smtClean="0"/>
          </a:p>
          <a:p>
            <a:r>
              <a:rPr lang="en-CA" dirty="0" smtClean="0"/>
              <a:t> Emphasize</a:t>
            </a:r>
            <a:r>
              <a:rPr lang="en-CA" baseline="0" dirty="0" smtClean="0"/>
              <a:t> that this is a architectural scale installation.</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a:t>
            </a:fld>
            <a:endParaRPr lang="en-CA"/>
          </a:p>
        </p:txBody>
      </p:sp>
    </p:spTree>
    <p:extLst>
      <p:ext uri="{BB962C8B-B14F-4D97-AF65-F5344CB8AC3E}">
        <p14:creationId xmlns:p14="http://schemas.microsoft.com/office/powerpoint/2010/main" val="713796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have three types of CBLA Nodes.</a:t>
            </a:r>
          </a:p>
        </p:txBody>
      </p:sp>
      <p:sp>
        <p:nvSpPr>
          <p:cNvPr id="4" name="Slide Number Placeholder 3"/>
          <p:cNvSpPr>
            <a:spLocks noGrp="1"/>
          </p:cNvSpPr>
          <p:nvPr>
            <p:ph type="sldNum" sz="quarter" idx="10"/>
          </p:nvPr>
        </p:nvSpPr>
        <p:spPr/>
        <p:txBody>
          <a:bodyPr/>
          <a:lstStyle/>
          <a:p>
            <a:fld id="{4305B825-6F9B-4458-8DEA-C9F43021998D}" type="slidenum">
              <a:rPr lang="en-CA" smtClean="0"/>
              <a:t>21</a:t>
            </a:fld>
            <a:endParaRPr lang="en-CA"/>
          </a:p>
        </p:txBody>
      </p:sp>
    </p:spTree>
    <p:extLst>
      <p:ext uri="{BB962C8B-B14F-4D97-AF65-F5344CB8AC3E}">
        <p14:creationId xmlns:p14="http://schemas.microsoft.com/office/powerpoint/2010/main" val="470758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22</a:t>
            </a:fld>
            <a:endParaRPr lang="en-CA"/>
          </a:p>
        </p:txBody>
      </p:sp>
    </p:spTree>
    <p:extLst>
      <p:ext uri="{BB962C8B-B14F-4D97-AF65-F5344CB8AC3E}">
        <p14:creationId xmlns:p14="http://schemas.microsoft.com/office/powerpoint/2010/main" val="2216786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For Random</a:t>
            </a:r>
            <a:r>
              <a:rPr lang="en-CA" baseline="0" dirty="0" smtClean="0"/>
              <a:t> Mode, these links are just assigned randomly though evenly.</a:t>
            </a:r>
          </a:p>
          <a:p>
            <a:endParaRPr lang="en-CA" baseline="0" dirty="0" smtClean="0"/>
          </a:p>
          <a:p>
            <a:r>
              <a:rPr lang="en-CA" baseline="0" dirty="0" smtClean="0"/>
              <a:t>We have 111 links in total for both Spatial and Random mode. </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23</a:t>
            </a:fld>
            <a:endParaRPr lang="en-CA"/>
          </a:p>
        </p:txBody>
      </p:sp>
    </p:spTree>
    <p:extLst>
      <p:ext uri="{BB962C8B-B14F-4D97-AF65-F5344CB8AC3E}">
        <p14:creationId xmlns:p14="http://schemas.microsoft.com/office/powerpoint/2010/main" val="202264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24</a:t>
            </a:fld>
            <a:endParaRPr lang="en-CA"/>
          </a:p>
        </p:txBody>
      </p:sp>
    </p:spTree>
    <p:extLst>
      <p:ext uri="{BB962C8B-B14F-4D97-AF65-F5344CB8AC3E}">
        <p14:creationId xmlns:p14="http://schemas.microsoft.com/office/powerpoint/2010/main" val="1795163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25</a:t>
            </a:fld>
            <a:endParaRPr lang="en-CA"/>
          </a:p>
        </p:txBody>
      </p:sp>
    </p:spTree>
    <p:extLst>
      <p:ext uri="{BB962C8B-B14F-4D97-AF65-F5344CB8AC3E}">
        <p14:creationId xmlns:p14="http://schemas.microsoft.com/office/powerpoint/2010/main" val="2219017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CBLA Node learns the relationship between its output (voltage of LED) to the measured reading of the ambient light sensor.</a:t>
            </a:r>
          </a:p>
          <a:p>
            <a:r>
              <a:rPr lang="en-CA" baseline="0" dirty="0" smtClean="0"/>
              <a:t>Turned out that the variance is higher in high brightness regions.</a:t>
            </a:r>
          </a:p>
          <a:p>
            <a:endParaRPr lang="en-CA" baseline="0" dirty="0" smtClean="0"/>
          </a:p>
          <a:p>
            <a:r>
              <a:rPr lang="en-CA" baseline="0" dirty="0" smtClean="0"/>
              <a:t>We can see that the state space is split into regions over time. It first explores the low brightness regions which are easier to learn before moving onto the high brightness region.</a:t>
            </a:r>
          </a:p>
        </p:txBody>
      </p:sp>
      <p:sp>
        <p:nvSpPr>
          <p:cNvPr id="4" name="Slide Number Placeholder 3"/>
          <p:cNvSpPr>
            <a:spLocks noGrp="1"/>
          </p:cNvSpPr>
          <p:nvPr>
            <p:ph type="sldNum" sz="quarter" idx="10"/>
          </p:nvPr>
        </p:nvSpPr>
        <p:spPr/>
        <p:txBody>
          <a:bodyPr/>
          <a:lstStyle/>
          <a:p>
            <a:fld id="{4305B825-6F9B-4458-8DEA-C9F43021998D}" type="slidenum">
              <a:rPr lang="en-CA" smtClean="0"/>
              <a:t>26</a:t>
            </a:fld>
            <a:endParaRPr lang="en-CA"/>
          </a:p>
        </p:txBody>
      </p:sp>
    </p:spTree>
    <p:extLst>
      <p:ext uri="{BB962C8B-B14F-4D97-AF65-F5344CB8AC3E}">
        <p14:creationId xmlns:p14="http://schemas.microsoft.com/office/powerpoint/2010/main" val="2055167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want to investigate</a:t>
            </a:r>
            <a:r>
              <a:rPr lang="en-CA" baseline="0" dirty="0" smtClean="0"/>
              <a:t> how the sculpture reacts given a single disturbance. </a:t>
            </a:r>
          </a:p>
          <a:p>
            <a:r>
              <a:rPr lang="en-CA" baseline="0" dirty="0" smtClean="0"/>
              <a:t>After the initial learning period, the sculpture should appear less activated due to the low knowledge gain potential. </a:t>
            </a:r>
          </a:p>
          <a:p>
            <a:r>
              <a:rPr lang="en-CA" baseline="0" dirty="0" smtClean="0"/>
              <a:t>However, when human participant enters, there is new information in the system and sculpture should activate., doing more actions to learn.</a:t>
            </a:r>
          </a:p>
          <a:p>
            <a:endParaRPr lang="en-CA" baseline="0" dirty="0" smtClean="0"/>
          </a:p>
          <a:p>
            <a:r>
              <a:rPr lang="en-CA" baseline="0" dirty="0" smtClean="0"/>
              <a:t>There is the sensitivity setting which affects how sensitive the system is to small noise. Nosie can trigger activation just like a human does.</a:t>
            </a:r>
            <a:endParaRPr lang="en-CA" dirty="0" smtClean="0"/>
          </a:p>
        </p:txBody>
      </p:sp>
      <p:sp>
        <p:nvSpPr>
          <p:cNvPr id="4" name="Slide Number Placeholder 3"/>
          <p:cNvSpPr>
            <a:spLocks noGrp="1"/>
          </p:cNvSpPr>
          <p:nvPr>
            <p:ph type="sldNum" sz="quarter" idx="10"/>
          </p:nvPr>
        </p:nvSpPr>
        <p:spPr/>
        <p:txBody>
          <a:bodyPr/>
          <a:lstStyle/>
          <a:p>
            <a:fld id="{4305B825-6F9B-4458-8DEA-C9F43021998D}" type="slidenum">
              <a:rPr lang="en-CA" smtClean="0"/>
              <a:t>27</a:t>
            </a:fld>
            <a:endParaRPr lang="en-CA"/>
          </a:p>
        </p:txBody>
      </p:sp>
    </p:spTree>
    <p:extLst>
      <p:ext uri="{BB962C8B-B14F-4D97-AF65-F5344CB8AC3E}">
        <p14:creationId xmlns:p14="http://schemas.microsoft.com/office/powerpoint/2010/main" val="954514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average activations are calculated by taking the average of output within 30 s after that trigger. </a:t>
            </a:r>
          </a:p>
          <a:p>
            <a:endParaRPr lang="en-CA" baseline="0" dirty="0" smtClean="0"/>
          </a:p>
          <a:p>
            <a:r>
              <a:rPr lang="en-CA" dirty="0" smtClean="0"/>
              <a:t>The total activation</a:t>
            </a:r>
            <a:r>
              <a:rPr lang="en-CA" baseline="0" dirty="0" smtClean="0"/>
              <a:t> is higher for random mode</a:t>
            </a:r>
          </a:p>
          <a:p>
            <a:r>
              <a:rPr lang="en-CA" baseline="0" dirty="0" smtClean="0"/>
              <a:t>However, for Spatial Mode, the cluster activation for cluster 3 are 2.58x (low sensitivity setting) and 1.91x (high sensitivity setting).larger than total activation</a:t>
            </a:r>
          </a:p>
          <a:p>
            <a:r>
              <a:rPr lang="en-CA" baseline="0" dirty="0" smtClean="0"/>
              <a:t>For Random Mode, the cluster activation value are only 1.17 or 1.40x larger than total activation.</a:t>
            </a:r>
          </a:p>
          <a:p>
            <a:endParaRPr lang="en-CA" baseline="0" dirty="0" smtClean="0"/>
          </a:p>
          <a:p>
            <a:r>
              <a:rPr lang="en-CA" baseline="0" dirty="0" smtClean="0"/>
              <a:t>Also we can see the activation level is generally lower for low </a:t>
            </a:r>
            <a:r>
              <a:rPr lang="en-CA" baseline="0" dirty="0" err="1" smtClean="0"/>
              <a:t>sensiti</a:t>
            </a:r>
            <a:endParaRPr lang="en-CA" baseline="0" dirty="0" smtClean="0"/>
          </a:p>
          <a:p>
            <a:endParaRPr lang="en-CA" baseline="0" dirty="0" smtClean="0"/>
          </a:p>
          <a:p>
            <a:r>
              <a:rPr lang="en-CA" baseline="0" dirty="0" err="1" smtClean="0"/>
              <a:t>vity</a:t>
            </a:r>
            <a:r>
              <a:rPr lang="en-CA" baseline="0" dirty="0" smtClean="0"/>
              <a:t> settings.</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28</a:t>
            </a:fld>
            <a:endParaRPr lang="en-CA"/>
          </a:p>
        </p:txBody>
      </p:sp>
    </p:spTree>
    <p:extLst>
      <p:ext uri="{BB962C8B-B14F-4D97-AF65-F5344CB8AC3E}">
        <p14:creationId xmlns:p14="http://schemas.microsoft.com/office/powerpoint/2010/main" val="478186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X axis</a:t>
            </a:r>
            <a:r>
              <a:rPr lang="en-CA" baseline="0" dirty="0" smtClean="0"/>
              <a:t> is time and y axis is the  activation level. </a:t>
            </a:r>
          </a:p>
          <a:p>
            <a:endParaRPr lang="en-CA" baseline="0" dirty="0" smtClean="0"/>
          </a:p>
          <a:p>
            <a:r>
              <a:rPr lang="en-CA" baseline="0" dirty="0" smtClean="0"/>
              <a:t>Even without trigger, both CBLA and Random Modes activate spontaneously. </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29</a:t>
            </a:fld>
            <a:endParaRPr lang="en-CA"/>
          </a:p>
        </p:txBody>
      </p:sp>
    </p:spTree>
    <p:extLst>
      <p:ext uri="{BB962C8B-B14F-4D97-AF65-F5344CB8AC3E}">
        <p14:creationId xmlns:p14="http://schemas.microsoft.com/office/powerpoint/2010/main" val="455613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zoom</a:t>
            </a:r>
            <a:r>
              <a:rPr lang="en-CA" baseline="0" dirty="0" smtClean="0"/>
              <a:t> to the  time near the trigger point. </a:t>
            </a:r>
          </a:p>
          <a:p>
            <a:endParaRPr lang="en-CA" baseline="0" dirty="0" smtClean="0"/>
          </a:p>
          <a:p>
            <a:r>
              <a:rPr lang="en-CA" baseline="0" dirty="0" smtClean="0"/>
              <a:t>We can see that prescripted behaviours activate right away. For CBLA behaviours there is a one second delay.</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30</a:t>
            </a:fld>
            <a:endParaRPr lang="en-CA"/>
          </a:p>
        </p:txBody>
      </p:sp>
    </p:spTree>
    <p:extLst>
      <p:ext uri="{BB962C8B-B14F-4D97-AF65-F5344CB8AC3E}">
        <p14:creationId xmlns:p14="http://schemas.microsoft.com/office/powerpoint/2010/main" val="20330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Show the</a:t>
            </a:r>
            <a:r>
              <a:rPr lang="en-CA" baseline="0" dirty="0" smtClean="0"/>
              <a:t> </a:t>
            </a:r>
            <a:r>
              <a:rPr lang="en-CA" baseline="0" dirty="0" err="1" smtClean="0"/>
              <a:t>Auroa</a:t>
            </a:r>
            <a:r>
              <a:rPr lang="en-CA" baseline="0" dirty="0" smtClean="0"/>
              <a:t> as example. </a:t>
            </a:r>
          </a:p>
          <a:p>
            <a:r>
              <a:rPr lang="en-CA" baseline="0" dirty="0" smtClean="0"/>
              <a:t>Point out that p</a:t>
            </a:r>
            <a:r>
              <a:rPr lang="en-CA" dirty="0" smtClean="0"/>
              <a:t>revious </a:t>
            </a:r>
            <a:r>
              <a:rPr lang="en-CA" dirty="0" smtClean="0"/>
              <a:t>PBAI work had many sensors and actuators. It also have complex prescripted </a:t>
            </a:r>
            <a:r>
              <a:rPr lang="en-CA" dirty="0" smtClean="0"/>
              <a:t>behaviours with</a:t>
            </a:r>
            <a:r>
              <a:rPr lang="en-CA" baseline="0" dirty="0" smtClean="0"/>
              <a:t> superposition.</a:t>
            </a:r>
          </a:p>
          <a:p>
            <a:endParaRPr lang="en-CA" dirty="0" smtClean="0"/>
          </a:p>
          <a:p>
            <a:r>
              <a:rPr lang="en-CA" dirty="0" smtClean="0"/>
              <a:t>However, it is non-varying. The sculpture doesn’t make its own decision and generate </a:t>
            </a:r>
            <a:r>
              <a:rPr lang="en-CA" dirty="0" smtClean="0"/>
              <a:t>behaviours, which we</a:t>
            </a:r>
            <a:r>
              <a:rPr lang="en-CA" baseline="0" dirty="0" smtClean="0"/>
              <a:t> believe is important for a living system.</a:t>
            </a:r>
          </a:p>
          <a:p>
            <a:endParaRPr lang="en-CA" dirty="0" smtClean="0"/>
          </a:p>
          <a:p>
            <a:r>
              <a:rPr lang="en-CA" dirty="0" smtClean="0"/>
              <a:t>Practically, it require the designer to make a decision on what’s life-like or interesting. </a:t>
            </a:r>
            <a:r>
              <a:rPr lang="en-CA" dirty="0" smtClean="0"/>
              <a:t>It’s also time </a:t>
            </a:r>
            <a:r>
              <a:rPr lang="en-CA" dirty="0" smtClean="0"/>
              <a:t>consuming to </a:t>
            </a:r>
            <a:r>
              <a:rPr lang="en-CA" dirty="0" smtClean="0"/>
              <a:t>program</a:t>
            </a:r>
            <a:r>
              <a:rPr lang="en-CA" baseline="0" dirty="0" smtClean="0"/>
              <a:t> these highly coordinate behaviours for each installation.</a:t>
            </a:r>
            <a:endParaRPr lang="en-CA" dirty="0" smtClean="0"/>
          </a:p>
        </p:txBody>
      </p:sp>
      <p:sp>
        <p:nvSpPr>
          <p:cNvPr id="4" name="Slide Number Placeholder 3"/>
          <p:cNvSpPr>
            <a:spLocks noGrp="1"/>
          </p:cNvSpPr>
          <p:nvPr>
            <p:ph type="sldNum" sz="quarter" idx="10"/>
          </p:nvPr>
        </p:nvSpPr>
        <p:spPr/>
        <p:txBody>
          <a:bodyPr/>
          <a:lstStyle/>
          <a:p>
            <a:fld id="{4305B825-6F9B-4458-8DEA-C9F43021998D}" type="slidenum">
              <a:rPr lang="en-CA" smtClean="0"/>
              <a:t>4</a:t>
            </a:fld>
            <a:endParaRPr lang="en-CA"/>
          </a:p>
        </p:txBody>
      </p:sp>
    </p:spTree>
    <p:extLst>
      <p:ext uri="{BB962C8B-B14F-4D97-AF65-F5344CB8AC3E}">
        <p14:creationId xmlns:p14="http://schemas.microsoft.com/office/powerpoint/2010/main" val="2530522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31</a:t>
            </a:fld>
            <a:endParaRPr lang="en-CA"/>
          </a:p>
        </p:txBody>
      </p:sp>
    </p:spTree>
    <p:extLst>
      <p:ext uri="{BB962C8B-B14F-4D97-AF65-F5344CB8AC3E}">
        <p14:creationId xmlns:p14="http://schemas.microsoft.com/office/powerpoint/2010/main" val="2087993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Hypotheses</a:t>
            </a:r>
          </a:p>
          <a:p>
            <a:endParaRPr lang="en-CA" dirty="0" smtClean="0"/>
          </a:p>
          <a:p>
            <a:r>
              <a:rPr lang="en-CA" dirty="0" smtClean="0"/>
              <a:t>1. The CBLA works by continuously generating new behaviours in order to improve its internal mathematical model of the sculpture and its sensed environment. The behaviours are adaptive and analogous to how animals and human beings learn. The users will ﬁnd this kind of behaviour more interesting than prescripted behaviours.</a:t>
            </a:r>
          </a:p>
          <a:p>
            <a:endParaRPr lang="en-CA" dirty="0" smtClean="0"/>
          </a:p>
          <a:p>
            <a:r>
              <a:rPr lang="en-CA" dirty="0" smtClean="0"/>
              <a:t>2. Although the CBLA continuously generates new behaviours, it is not random. The users will not perceive the CBLA-generated behaviours as random.</a:t>
            </a:r>
          </a:p>
          <a:p>
            <a:endParaRPr lang="en-CA" dirty="0" smtClean="0"/>
          </a:p>
          <a:p>
            <a:r>
              <a:rPr lang="en-CA" dirty="0" smtClean="0"/>
              <a:t>3. The users categorize some types of behaviours as being more interesting than others.</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32</a:t>
            </a:fld>
            <a:endParaRPr lang="en-CA"/>
          </a:p>
        </p:txBody>
      </p:sp>
    </p:spTree>
    <p:extLst>
      <p:ext uri="{BB962C8B-B14F-4D97-AF65-F5344CB8AC3E}">
        <p14:creationId xmlns:p14="http://schemas.microsoft.com/office/powerpoint/2010/main" val="3814076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33</a:t>
            </a:fld>
            <a:endParaRPr lang="en-CA"/>
          </a:p>
        </p:txBody>
      </p:sp>
    </p:spTree>
    <p:extLst>
      <p:ext uri="{BB962C8B-B14F-4D97-AF65-F5344CB8AC3E}">
        <p14:creationId xmlns:p14="http://schemas.microsoft.com/office/powerpoint/2010/main" val="1471721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34</a:t>
            </a:fld>
            <a:endParaRPr lang="en-CA"/>
          </a:p>
        </p:txBody>
      </p:sp>
    </p:spTree>
    <p:extLst>
      <p:ext uri="{BB962C8B-B14F-4D97-AF65-F5344CB8AC3E}">
        <p14:creationId xmlns:p14="http://schemas.microsoft.com/office/powerpoint/2010/main" val="3707191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35</a:t>
            </a:fld>
            <a:endParaRPr lang="en-CA"/>
          </a:p>
        </p:txBody>
      </p:sp>
    </p:spTree>
    <p:extLst>
      <p:ext uri="{BB962C8B-B14F-4D97-AF65-F5344CB8AC3E}">
        <p14:creationId xmlns:p14="http://schemas.microsoft.com/office/powerpoint/2010/main" val="1488479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36</a:t>
            </a:fld>
            <a:endParaRPr lang="en-CA"/>
          </a:p>
        </p:txBody>
      </p:sp>
    </p:spTree>
    <p:extLst>
      <p:ext uri="{BB962C8B-B14F-4D97-AF65-F5344CB8AC3E}">
        <p14:creationId xmlns:p14="http://schemas.microsoft.com/office/powerpoint/2010/main" val="3666111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37</a:t>
            </a:fld>
            <a:endParaRPr lang="en-CA"/>
          </a:p>
        </p:txBody>
      </p:sp>
    </p:spTree>
    <p:extLst>
      <p:ext uri="{BB962C8B-B14F-4D97-AF65-F5344CB8AC3E}">
        <p14:creationId xmlns:p14="http://schemas.microsoft.com/office/powerpoint/2010/main" val="2760958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Summerize</a:t>
            </a:r>
            <a:r>
              <a:rPr lang="en-CA" dirty="0" smtClean="0"/>
              <a:t> the main</a:t>
            </a:r>
            <a:r>
              <a:rPr lang="en-CA" baseline="0" dirty="0" smtClean="0"/>
              <a:t> objectives in order to make our system more life-like and solving problems mentioned in the previous slide.</a:t>
            </a:r>
          </a:p>
          <a:p>
            <a:endParaRPr lang="en-CA" i="0" dirty="0"/>
          </a:p>
        </p:txBody>
      </p:sp>
      <p:sp>
        <p:nvSpPr>
          <p:cNvPr id="4" name="Slide Number Placeholder 3"/>
          <p:cNvSpPr>
            <a:spLocks noGrp="1"/>
          </p:cNvSpPr>
          <p:nvPr>
            <p:ph type="sldNum" sz="quarter" idx="10"/>
          </p:nvPr>
        </p:nvSpPr>
        <p:spPr/>
        <p:txBody>
          <a:bodyPr/>
          <a:lstStyle/>
          <a:p>
            <a:fld id="{4305B825-6F9B-4458-8DEA-C9F43021998D}" type="slidenum">
              <a:rPr lang="en-CA" smtClean="0"/>
              <a:t>5</a:t>
            </a:fld>
            <a:endParaRPr lang="en-CA"/>
          </a:p>
        </p:txBody>
      </p:sp>
    </p:spTree>
    <p:extLst>
      <p:ext uri="{BB962C8B-B14F-4D97-AF65-F5344CB8AC3E}">
        <p14:creationId xmlns:p14="http://schemas.microsoft.com/office/powerpoint/2010/main" val="1535279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a:t>
            </a:r>
            <a:r>
              <a:rPr lang="en-CA" baseline="0" dirty="0" smtClean="0"/>
              <a:t> enable the ability to generate varying behaviours by introducing CBLA which aims to mimic curiosity.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It is adapted from IAC developed by </a:t>
            </a:r>
            <a:r>
              <a:rPr lang="en-CA" baseline="0" dirty="0" err="1" smtClean="0"/>
              <a:t>Oudeyer</a:t>
            </a:r>
            <a:r>
              <a:rPr lang="en-CA" baseline="0" dirty="0" smtClean="0"/>
              <a:t>. It is essentially </a:t>
            </a:r>
            <a:r>
              <a:rPr lang="en-CA" dirty="0" smtClean="0"/>
              <a:t>a reinforcement learning algorithm that uses the rate of reduction of error as reward. </a:t>
            </a:r>
          </a:p>
          <a:p>
            <a:endParaRPr lang="en-CA" baseline="0" dirty="0" smtClean="0"/>
          </a:p>
          <a:p>
            <a:r>
              <a:rPr lang="en-CA" baseline="0" dirty="0" smtClean="0"/>
              <a:t>Actions are generated through the learning process itself, not the product. We want to study the learning process itself and study how curiosity aﬀects the way that the system explores the state-space. </a:t>
            </a:r>
          </a:p>
          <a:p>
            <a:r>
              <a:rPr lang="en-CA" baseline="0" dirty="0" smtClean="0"/>
              <a:t>We want to build sculpture that exhibit the learning behaviours</a:t>
            </a:r>
          </a:p>
          <a:p>
            <a:endParaRPr lang="en-CA" dirty="0" smtClean="0"/>
          </a:p>
          <a:p>
            <a:r>
              <a:rPr lang="en-CA" dirty="0" smtClean="0"/>
              <a:t>Build</a:t>
            </a:r>
            <a:r>
              <a:rPr lang="en-CA" baseline="0" dirty="0" smtClean="0"/>
              <a:t> a test bed so that we can conduct experiment to validate our results and observe how users react.</a:t>
            </a:r>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6</a:t>
            </a:fld>
            <a:endParaRPr lang="en-CA"/>
          </a:p>
        </p:txBody>
      </p:sp>
    </p:spTree>
    <p:extLst>
      <p:ext uri="{BB962C8B-B14F-4D97-AF65-F5344CB8AC3E}">
        <p14:creationId xmlns:p14="http://schemas.microsoft.com/office/powerpoint/2010/main" val="371162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7</a:t>
            </a:fld>
            <a:endParaRPr lang="en-CA"/>
          </a:p>
        </p:txBody>
      </p:sp>
    </p:spTree>
    <p:extLst>
      <p:ext uri="{BB962C8B-B14F-4D97-AF65-F5344CB8AC3E}">
        <p14:creationId xmlns:p14="http://schemas.microsoft.com/office/powerpoint/2010/main" val="133701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8</a:t>
            </a:fld>
            <a:endParaRPr lang="en-CA"/>
          </a:p>
        </p:txBody>
      </p:sp>
    </p:spTree>
    <p:extLst>
      <p:ext uri="{BB962C8B-B14F-4D97-AF65-F5344CB8AC3E}">
        <p14:creationId xmlns:p14="http://schemas.microsoft.com/office/powerpoint/2010/main" val="2784378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LP is the reward to the reinforcement learning algorithm in this case.</a:t>
            </a:r>
            <a:r>
              <a:rPr lang="en-CA" baseline="0" dirty="0" smtClean="0"/>
              <a:t> </a:t>
            </a:r>
            <a:endParaRPr lang="en-CA" dirty="0" smtClean="0"/>
          </a:p>
          <a:p>
            <a:r>
              <a:rPr lang="en-CA" dirty="0" smtClean="0"/>
              <a:t>In </a:t>
            </a:r>
            <a:r>
              <a:rPr lang="en-CA" dirty="0" err="1" smtClean="0"/>
              <a:t>Oudeyer’s</a:t>
            </a:r>
            <a:r>
              <a:rPr lang="en-CA" dirty="0" smtClean="0"/>
              <a:t> paper,</a:t>
            </a:r>
            <a:r>
              <a:rPr lang="en-CA" baseline="0" dirty="0" smtClean="0"/>
              <a:t> the expected error in the future is simply the average of the most recent few prediction errors</a:t>
            </a:r>
          </a:p>
          <a:p>
            <a:r>
              <a:rPr lang="en-CA" baseline="0" dirty="0" smtClean="0"/>
              <a:t>The actual errors in the past are the average of previous error a few time steps ago.</a:t>
            </a:r>
            <a:endParaRPr lang="en-CA" dirty="0" smtClean="0"/>
          </a:p>
          <a:p>
            <a:endParaRPr lang="en-CA" dirty="0"/>
          </a:p>
        </p:txBody>
      </p:sp>
      <p:sp>
        <p:nvSpPr>
          <p:cNvPr id="4" name="Slide Number Placeholder 3"/>
          <p:cNvSpPr>
            <a:spLocks noGrp="1"/>
          </p:cNvSpPr>
          <p:nvPr>
            <p:ph type="sldNum" sz="quarter" idx="10"/>
          </p:nvPr>
        </p:nvSpPr>
        <p:spPr/>
        <p:txBody>
          <a:bodyPr/>
          <a:lstStyle/>
          <a:p>
            <a:fld id="{4305B825-6F9B-4458-8DEA-C9F43021998D}" type="slidenum">
              <a:rPr lang="en-CA" smtClean="0"/>
              <a:t>9</a:t>
            </a:fld>
            <a:endParaRPr lang="en-CA"/>
          </a:p>
        </p:txBody>
      </p:sp>
    </p:spTree>
    <p:extLst>
      <p:ext uri="{BB962C8B-B14F-4D97-AF65-F5344CB8AC3E}">
        <p14:creationId xmlns:p14="http://schemas.microsoft.com/office/powerpoint/2010/main" val="1582746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It starts</a:t>
            </a:r>
            <a:r>
              <a:rPr lang="en-CA" baseline="0" dirty="0" smtClean="0"/>
              <a:t> with one region and splits into more regions when the split criteria are met. </a:t>
            </a:r>
          </a:p>
          <a:p>
            <a:r>
              <a:rPr lang="en-CA" baseline="0" dirty="0" smtClean="0"/>
              <a:t>Each region is supposed to represents a set of similar sensorimotor context.</a:t>
            </a:r>
          </a:p>
          <a:p>
            <a:endParaRPr lang="en-CA" baseline="0" dirty="0" smtClean="0"/>
          </a:p>
          <a:p>
            <a:r>
              <a:rPr lang="en-CA" baseline="0" dirty="0" smtClean="0"/>
              <a:t>Learning progress is evaluated based on how much the prediction error is expected to decrease in similar situation.</a:t>
            </a:r>
          </a:p>
          <a:p>
            <a:endParaRPr lang="en-CA" baseline="0" dirty="0" smtClean="0"/>
          </a:p>
          <a:p>
            <a:r>
              <a:rPr lang="en-CA" dirty="0" smtClean="0"/>
              <a:t>Pick</a:t>
            </a:r>
            <a:r>
              <a:rPr lang="en-CA" baseline="0" dirty="0" smtClean="0"/>
              <a:t> the action that will lead to the highest expected learning progress. Select a random action some time though.</a:t>
            </a:r>
            <a:endParaRPr lang="en-CA" dirty="0" smtClean="0"/>
          </a:p>
        </p:txBody>
      </p:sp>
      <p:sp>
        <p:nvSpPr>
          <p:cNvPr id="4" name="Slide Number Placeholder 3"/>
          <p:cNvSpPr>
            <a:spLocks noGrp="1"/>
          </p:cNvSpPr>
          <p:nvPr>
            <p:ph type="sldNum" sz="quarter" idx="10"/>
          </p:nvPr>
        </p:nvSpPr>
        <p:spPr/>
        <p:txBody>
          <a:bodyPr/>
          <a:lstStyle/>
          <a:p>
            <a:fld id="{4305B825-6F9B-4458-8DEA-C9F43021998D}" type="slidenum">
              <a:rPr lang="en-CA" smtClean="0"/>
              <a:t>10</a:t>
            </a:fld>
            <a:endParaRPr lang="en-CA"/>
          </a:p>
        </p:txBody>
      </p:sp>
    </p:spTree>
    <p:extLst>
      <p:ext uri="{BB962C8B-B14F-4D97-AF65-F5344CB8AC3E}">
        <p14:creationId xmlns:p14="http://schemas.microsoft.com/office/powerpoint/2010/main" val="222565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800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Custom Image">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0"/>
            <a:ext cx="12192000" cy="4114800"/>
          </a:xfrm>
          <a:solidFill>
            <a:schemeClr val="bg1">
              <a:lumMod val="85000"/>
            </a:schemeClr>
          </a:solidFill>
        </p:spPr>
        <p:txBody>
          <a:bodyPr/>
          <a:lstStyle>
            <a:lvl1pPr marL="0" indent="0" algn="ctr">
              <a:buNone/>
              <a:defRPr/>
            </a:lvl1pPr>
          </a:lstStyle>
          <a:p>
            <a:r>
              <a:rPr lang="en-US" dirty="0" smtClean="0"/>
              <a:t>Click icon to add your own custom image</a:t>
            </a:r>
            <a:endParaRPr lang="en-US" dirty="0"/>
          </a:p>
        </p:txBody>
      </p:sp>
      <p:sp>
        <p:nvSpPr>
          <p:cNvPr id="2" name="Title 1"/>
          <p:cNvSpPr>
            <a:spLocks noGrp="1"/>
          </p:cNvSpPr>
          <p:nvPr>
            <p:ph type="ctrTitle" hasCustomPrompt="1"/>
          </p:nvPr>
        </p:nvSpPr>
        <p:spPr>
          <a:xfrm>
            <a:off x="259882" y="4268166"/>
            <a:ext cx="8794471" cy="831347"/>
          </a:xfrm>
        </p:spPr>
        <p:txBody>
          <a:bodyPr anchor="b">
            <a:noAutofit/>
          </a:bodyPr>
          <a:lstStyle>
            <a:lvl1pPr algn="l">
              <a:defRPr sz="4000">
                <a:solidFill>
                  <a:schemeClr val="tx1"/>
                </a:solidFill>
                <a:latin typeface="+mj-lt"/>
              </a:defRPr>
            </a:lvl1pPr>
          </a:lstStyle>
          <a:p>
            <a:r>
              <a:rPr lang="en-US" dirty="0" smtClean="0"/>
              <a:t>CLICK TO EDIT MASTER TITLE SLIDE</a:t>
            </a:r>
            <a:endParaRPr lang="en-US" dirty="0"/>
          </a:p>
        </p:txBody>
      </p:sp>
      <p:sp>
        <p:nvSpPr>
          <p:cNvPr id="3" name="Subtitle 2"/>
          <p:cNvSpPr>
            <a:spLocks noGrp="1"/>
          </p:cNvSpPr>
          <p:nvPr>
            <p:ph type="subTitle" idx="1"/>
          </p:nvPr>
        </p:nvSpPr>
        <p:spPr>
          <a:xfrm>
            <a:off x="259882" y="5125715"/>
            <a:ext cx="7893519" cy="666549"/>
          </a:xfrm>
        </p:spPr>
        <p:txBody>
          <a:bodyPr anchor="t">
            <a:normAutofit/>
          </a:bodyPr>
          <a:lstStyle>
            <a:lvl1pPr marL="0" indent="0" algn="l">
              <a:buNone/>
              <a:defRPr sz="3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886030" y="6377356"/>
            <a:ext cx="953855" cy="250337"/>
          </a:xfrm>
        </p:spPr>
        <p:txBody>
          <a:body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8" name="Footer Placeholder 7"/>
          <p:cNvSpPr>
            <a:spLocks noGrp="1"/>
          </p:cNvSpPr>
          <p:nvPr>
            <p:ph type="ftr" sz="quarter" idx="11"/>
          </p:nvPr>
        </p:nvSpPr>
        <p:spPr>
          <a:xfrm>
            <a:off x="1982757" y="6377356"/>
            <a:ext cx="6170644" cy="250337"/>
          </a:xfrm>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19" name="Rectangle 18"/>
          <p:cNvSpPr/>
          <p:nvPr/>
        </p:nvSpPr>
        <p:spPr bwMode="ltGray">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title="University of Waterlo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5647" y="5287196"/>
            <a:ext cx="3801253" cy="1524122"/>
          </a:xfrm>
          <a:prstGeom prst="rect">
            <a:avLst/>
          </a:prstGeom>
        </p:spPr>
      </p:pic>
    </p:spTree>
    <p:extLst>
      <p:ext uri="{BB962C8B-B14F-4D97-AF65-F5344CB8AC3E}">
        <p14:creationId xmlns:p14="http://schemas.microsoft.com/office/powerpoint/2010/main" val="30397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58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114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70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15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397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MASTER CONTENT SLIDE OPTION 1</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18F803-459C-4D36-9903-A82D072C945D}" type="datetimeFigureOut">
              <a:rPr lang="en-US" smtClean="0">
                <a:solidFill>
                  <a:prstClr val="black">
                    <a:tint val="75000"/>
                  </a:prstClr>
                </a:solidFill>
              </a:rPr>
              <a:pPr/>
              <a:t>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005692-73BE-493E-93AB-ECD6027A765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2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noFill/>
          <a:effectLst>
            <a:glow rad="12700">
              <a:schemeClr val="accent6">
                <a:lumMod val="50000"/>
                <a:alpha val="50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pic>
        <p:nvPicPr>
          <p:cNvPr id="12" name="Picture 11"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p:spPr>
      </p:pic>
      <p:sp>
        <p:nvSpPr>
          <p:cNvPr id="13" name="Rectangle 12"/>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3839692488"/>
      </p:ext>
    </p:extLst>
  </p:cSld>
  <p:clrMap bg1="lt1" tx1="dk1" bg2="lt2" tx2="dk2" accent1="accent1" accent2="accent2" accent3="accent3" accent4="accent4" accent5="accent5" accent6="accent6" hlink="hlink" folHlink="folHlink"/>
  <p:sldLayoutIdLst>
    <p:sldLayoutId id="214748423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4"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5"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183590100"/>
      </p:ext>
    </p:extLst>
  </p:cSld>
  <p:clrMap bg1="lt1" tx1="dk1" bg2="lt2" tx2="dk2" accent1="accent1" accent2="accent2" accent3="accent3" accent4="accent4" accent5="accent5" accent6="accent6" hlink="hlink" folHlink="folHlink"/>
  <p:sldLayoutIdLst>
    <p:sldLayoutId id="2147485563" r:id="rId1"/>
    <p:sldLayoutId id="214748556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chemeClr val="accent4">
                <a:lumMod val="50000"/>
                <a:alpha val="49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2147313111"/>
      </p:ext>
    </p:extLst>
  </p:cSld>
  <p:clrMap bg1="lt1" tx1="dk1" bg2="lt2" tx2="dk2" accent1="accent1" accent2="accent2" accent3="accent3" accent4="accent4" accent5="accent5" accent6="accent6" hlink="hlink" folHlink="folHlink"/>
  <p:sldLayoutIdLst>
    <p:sldLayoutId id="214748556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rgbClr val="00682F">
                <a:alpha val="48627"/>
              </a:srgb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2943469314"/>
      </p:ext>
    </p:extLst>
  </p:cSld>
  <p:clrMap bg1="lt1" tx1="dk1" bg2="lt2" tx2="dk2" accent1="accent1" accent2="accent2" accent3="accent3" accent4="accent4" accent5="accent5" accent6="accent6" hlink="hlink" folHlink="folHlink"/>
  <p:sldLayoutIdLst>
    <p:sldLayoutId id="214748557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chemeClr val="accent1">
                <a:lumMod val="50000"/>
                <a:alpha val="49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3235558916"/>
      </p:ext>
    </p:extLst>
  </p:cSld>
  <p:clrMap bg1="lt1" tx1="dk1" bg2="lt2" tx2="dk2" accent1="accent1" accent2="accent2" accent3="accent3" accent4="accent4" accent5="accent5" accent6="accent6" hlink="hlink" folHlink="folHlink"/>
  <p:sldLayoutIdLst>
    <p:sldLayoutId id="214748557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rgbClr val="7030A0">
                <a:alpha val="49000"/>
              </a:srgb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2705481072"/>
      </p:ext>
    </p:extLst>
  </p:cSld>
  <p:clrMap bg1="lt1" tx1="dk1" bg2="lt2" tx2="dk2" accent1="accent1" accent2="accent2" accent3="accent3" accent4="accent4" accent5="accent5" accent6="accent6" hlink="hlink" folHlink="folHlink"/>
  <p:sldLayoutIdLst>
    <p:sldLayoutId id="214748557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ray-Half-Shield.png"/>
          <p:cNvPicPr>
            <a:picLocks noChangeAspect="1"/>
          </p:cNvPicPr>
          <p:nvPr/>
        </p:nvPicPr>
        <p:blipFill rotWithShape="1">
          <a:blip r:embed="rId3" cstate="print">
            <a:alphaModFix amt="30000"/>
            <a:lum bright="-30000"/>
            <a:extLst>
              <a:ext uri="{28A0092B-C50C-407E-A947-70E740481C1C}">
                <a14:useLocalDpi xmlns:a14="http://schemas.microsoft.com/office/drawing/2010/main" val="0"/>
              </a:ext>
            </a:extLst>
          </a:blip>
          <a:srcRect t="1360" r="11780"/>
          <a:stretch/>
        </p:blipFill>
        <p:spPr>
          <a:xfrm>
            <a:off x="9731141" y="0"/>
            <a:ext cx="2460859" cy="5250706"/>
          </a:xfrm>
          <a:prstGeom prst="rect">
            <a:avLst/>
          </a:prstGeom>
          <a:effectLst>
            <a:glow rad="12700">
              <a:schemeClr val="bg2">
                <a:lumMod val="25000"/>
                <a:alpha val="49000"/>
              </a:schemeClr>
            </a:glow>
          </a:effectLst>
        </p:spPr>
      </p:pic>
      <p:sp>
        <p:nvSpPr>
          <p:cNvPr id="2" name="Title Placeholder 1"/>
          <p:cNvSpPr>
            <a:spLocks noGrp="1"/>
          </p:cNvSpPr>
          <p:nvPr>
            <p:ph type="title"/>
          </p:nvPr>
        </p:nvSpPr>
        <p:spPr>
          <a:xfrm>
            <a:off x="259883" y="68278"/>
            <a:ext cx="9366255" cy="96335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883" y="1243653"/>
            <a:ext cx="9366254" cy="50734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56174" y="6377354"/>
            <a:ext cx="875702"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fld id="{9C18F803-459C-4D36-9903-A82D072C945D}" type="datetimeFigureOut">
              <a:rPr lang="en-US" smtClean="0">
                <a:solidFill>
                  <a:prstClr val="black">
                    <a:tint val="75000"/>
                  </a:prstClr>
                </a:solidFill>
              </a:rPr>
              <a:pPr/>
              <a:t>2/3/2016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010678" y="6377354"/>
            <a:ext cx="6170644" cy="250337"/>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259882" y="6377354"/>
            <a:ext cx="553900" cy="250337"/>
          </a:xfrm>
          <a:prstGeom prst="rect">
            <a:avLst/>
          </a:prstGeom>
        </p:spPr>
        <p:txBody>
          <a:bodyPr vert="horz" lIns="91440" tIns="45720" rIns="91440" bIns="45720" rtlCol="0" anchor="ctr"/>
          <a:lstStyle>
            <a:lvl1pPr algn="l">
              <a:defRPr sz="1050">
                <a:solidFill>
                  <a:schemeClr val="tx1">
                    <a:tint val="75000"/>
                  </a:schemeClr>
                </a:solidFill>
              </a:defRPr>
            </a:lvl1pPr>
          </a:lstStyle>
          <a:p>
            <a:fld id="{93005692-73BE-493E-93AB-ECD6027A7652}" type="slidenum">
              <a:rPr lang="en-US" smtClean="0">
                <a:solidFill>
                  <a:prstClr val="black">
                    <a:tint val="75000"/>
                  </a:prstClr>
                </a:solidFill>
              </a:rPr>
              <a:pPr/>
              <a:t>‹#›</a:t>
            </a:fld>
            <a:endParaRPr lang="en-US" dirty="0">
              <a:solidFill>
                <a:prstClr val="black">
                  <a:tint val="75000"/>
                </a:prstClr>
              </a:solidFill>
            </a:endParaRPr>
          </a:p>
        </p:txBody>
      </p:sp>
      <p:sp>
        <p:nvSpPr>
          <p:cNvPr id="32" name="Rectangle 31"/>
          <p:cNvSpPr/>
          <p:nvPr/>
        </p:nvSpPr>
        <p:spPr>
          <a:xfrm>
            <a:off x="0" y="0"/>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0" y="6839712"/>
            <a:ext cx="121920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title="University of Waterloo"/>
          <p:cNvPicPr>
            <a:picLocks noChangeAspect="1"/>
          </p:cNvPicPr>
          <p:nvPr/>
        </p:nvPicPr>
        <p:blipFill rotWithShape="1">
          <a:blip r:embed="rId4" cstate="print">
            <a:extLst>
              <a:ext uri="{28A0092B-C50C-407E-A947-70E740481C1C}">
                <a14:useLocalDpi xmlns:a14="http://schemas.microsoft.com/office/drawing/2010/main" val="0"/>
              </a:ext>
            </a:extLst>
          </a:blip>
          <a:srcRect l="6043" t="6043" r="6043" b="14093"/>
          <a:stretch/>
        </p:blipFill>
        <p:spPr>
          <a:xfrm>
            <a:off x="9554547" y="5867696"/>
            <a:ext cx="2467812" cy="898874"/>
          </a:xfrm>
          <a:prstGeom prst="rect">
            <a:avLst/>
          </a:prstGeom>
        </p:spPr>
      </p:pic>
    </p:spTree>
    <p:extLst>
      <p:ext uri="{BB962C8B-B14F-4D97-AF65-F5344CB8AC3E}">
        <p14:creationId xmlns:p14="http://schemas.microsoft.com/office/powerpoint/2010/main" val="3180038906"/>
      </p:ext>
    </p:extLst>
  </p:cSld>
  <p:clrMap bg1="lt1" tx1="dk1" bg2="lt2" tx2="dk2" accent1="accent1" accent2="accent2" accent3="accent3" accent4="accent4" accent5="accent5" accent6="accent6" hlink="hlink" folHlink="folHlink"/>
  <p:sldLayoutIdLst>
    <p:sldLayoutId id="214748557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000" b="0" kern="1200" spc="300">
          <a:solidFill>
            <a:schemeClr val="tx1"/>
          </a:solidFill>
          <a:latin typeface="+mj-lt"/>
          <a:ea typeface="+mj-ea"/>
          <a:cs typeface="+mj-cs"/>
        </a:defRPr>
      </a:lvl1pPr>
    </p:titleStyle>
    <p:body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C:\Research\Thesis\seminar\Aurora-HD.mp4" TargetMode="External"/><Relationship Id="rId1" Type="http://schemas.microsoft.com/office/2007/relationships/media" Target="file:///C:\Research\Thesis\seminar\Aurora-HD.mp4"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71" t="39481" r="7877" b="10410"/>
          <a:stretch/>
        </p:blipFill>
        <p:spPr/>
      </p:pic>
      <p:sp>
        <p:nvSpPr>
          <p:cNvPr id="2" name="Title 1"/>
          <p:cNvSpPr>
            <a:spLocks noGrp="1"/>
          </p:cNvSpPr>
          <p:nvPr>
            <p:ph type="ctrTitle"/>
          </p:nvPr>
        </p:nvSpPr>
        <p:spPr>
          <a:xfrm>
            <a:off x="259882" y="4685544"/>
            <a:ext cx="8794471" cy="1157827"/>
          </a:xfrm>
        </p:spPr>
        <p:txBody>
          <a:bodyPr/>
          <a:lstStyle/>
          <a:p>
            <a:r>
              <a:rPr lang="en-US" dirty="0"/>
              <a:t>Curiosity-Based Learning Algorithm for Interactive Art Sculptures</a:t>
            </a:r>
          </a:p>
        </p:txBody>
      </p:sp>
      <p:sp>
        <p:nvSpPr>
          <p:cNvPr id="3" name="Subtitle 2"/>
          <p:cNvSpPr>
            <a:spLocks noGrp="1"/>
          </p:cNvSpPr>
          <p:nvPr>
            <p:ph type="subTitle" idx="1"/>
          </p:nvPr>
        </p:nvSpPr>
        <p:spPr>
          <a:xfrm>
            <a:off x="259882" y="6019060"/>
            <a:ext cx="7893519" cy="537114"/>
          </a:xfrm>
        </p:spPr>
        <p:txBody>
          <a:bodyPr>
            <a:normAutofit/>
          </a:bodyPr>
          <a:lstStyle/>
          <a:p>
            <a:r>
              <a:rPr lang="en-US" dirty="0"/>
              <a:t>Matthew Tsz Kiu </a:t>
            </a:r>
            <a:r>
              <a:rPr lang="en-US" dirty="0" smtClean="0"/>
              <a:t>Chan 	Feb </a:t>
            </a:r>
            <a:r>
              <a:rPr lang="en-US" dirty="0"/>
              <a:t>09, </a:t>
            </a:r>
            <a:r>
              <a:rPr lang="en-US" dirty="0" smtClean="0"/>
              <a:t>2016</a:t>
            </a:r>
            <a:endParaRPr lang="en-US" dirty="0"/>
          </a:p>
        </p:txBody>
      </p:sp>
      <p:sp>
        <p:nvSpPr>
          <p:cNvPr id="6" name="Freeform 5"/>
          <p:cNvSpPr>
            <a:spLocks noChangeAspect="1"/>
          </p:cNvSpPr>
          <p:nvPr/>
        </p:nvSpPr>
        <p:spPr bwMode="gray">
          <a:xfrm>
            <a:off x="0" y="491390"/>
            <a:ext cx="2863995" cy="3106944"/>
          </a:xfrm>
          <a:custGeom>
            <a:avLst/>
            <a:gdLst>
              <a:gd name="connsiteX0" fmla="*/ 899794 w 2863995"/>
              <a:gd name="connsiteY0" fmla="*/ 0 h 3106944"/>
              <a:gd name="connsiteX1" fmla="*/ 1710342 w 2863995"/>
              <a:gd name="connsiteY1" fmla="*/ 0 h 3106944"/>
              <a:gd name="connsiteX2" fmla="*/ 2863995 w 2863995"/>
              <a:gd name="connsiteY2" fmla="*/ 1553472 h 3106944"/>
              <a:gd name="connsiteX3" fmla="*/ 1710342 w 2863995"/>
              <a:gd name="connsiteY3" fmla="*/ 3106944 h 3106944"/>
              <a:gd name="connsiteX4" fmla="*/ 899794 w 2863995"/>
              <a:gd name="connsiteY4" fmla="*/ 3106944 h 3106944"/>
              <a:gd name="connsiteX5" fmla="*/ 2053448 w 2863995"/>
              <a:gd name="connsiteY5" fmla="*/ 1553472 h 3106944"/>
              <a:gd name="connsiteX6" fmla="*/ 0 w 2863995"/>
              <a:gd name="connsiteY6" fmla="*/ 0 h 3106944"/>
              <a:gd name="connsiteX7" fmla="*/ 91484 w 2863995"/>
              <a:gd name="connsiteY7" fmla="*/ 0 h 3106944"/>
              <a:gd name="connsiteX8" fmla="*/ 1245138 w 2863995"/>
              <a:gd name="connsiteY8" fmla="*/ 1553472 h 3106944"/>
              <a:gd name="connsiteX9" fmla="*/ 91484 w 2863995"/>
              <a:gd name="connsiteY9" fmla="*/ 3106944 h 3106944"/>
              <a:gd name="connsiteX10" fmla="*/ 0 w 2863995"/>
              <a:gd name="connsiteY10" fmla="*/ 3106944 h 3106944"/>
              <a:gd name="connsiteX11" fmla="*/ 0 w 2863995"/>
              <a:gd name="connsiteY11" fmla="*/ 2138677 h 3106944"/>
              <a:gd name="connsiteX12" fmla="*/ 434591 w 2863995"/>
              <a:gd name="connsiteY12" fmla="*/ 1553472 h 3106944"/>
              <a:gd name="connsiteX13" fmla="*/ 0 w 2863995"/>
              <a:gd name="connsiteY13" fmla="*/ 968267 h 31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995" h="3106944">
                <a:moveTo>
                  <a:pt x="899794" y="0"/>
                </a:moveTo>
                <a:lnTo>
                  <a:pt x="1710342" y="0"/>
                </a:lnTo>
                <a:lnTo>
                  <a:pt x="2863995" y="1553472"/>
                </a:lnTo>
                <a:lnTo>
                  <a:pt x="1710342" y="3106944"/>
                </a:lnTo>
                <a:lnTo>
                  <a:pt x="899794" y="3106944"/>
                </a:lnTo>
                <a:lnTo>
                  <a:pt x="2053448" y="1553472"/>
                </a:lnTo>
                <a:close/>
                <a:moveTo>
                  <a:pt x="0" y="0"/>
                </a:moveTo>
                <a:lnTo>
                  <a:pt x="91484" y="0"/>
                </a:lnTo>
                <a:lnTo>
                  <a:pt x="1245138" y="1553472"/>
                </a:lnTo>
                <a:lnTo>
                  <a:pt x="91484" y="3106944"/>
                </a:lnTo>
                <a:lnTo>
                  <a:pt x="0" y="3106944"/>
                </a:lnTo>
                <a:lnTo>
                  <a:pt x="0" y="2138677"/>
                </a:lnTo>
                <a:lnTo>
                  <a:pt x="434591" y="1553472"/>
                </a:lnTo>
                <a:lnTo>
                  <a:pt x="0" y="968267"/>
                </a:lnTo>
                <a:close/>
              </a:path>
            </a:pathLst>
          </a:custGeom>
          <a:solidFill>
            <a:srgbClr val="FFFFFF">
              <a:alpha val="3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7" name="TextBox 6"/>
          <p:cNvSpPr txBox="1"/>
          <p:nvPr/>
        </p:nvSpPr>
        <p:spPr>
          <a:xfrm>
            <a:off x="8980928" y="3807023"/>
            <a:ext cx="3211072" cy="307777"/>
          </a:xfrm>
          <a:prstGeom prst="rect">
            <a:avLst/>
          </a:prstGeom>
          <a:noFill/>
        </p:spPr>
        <p:txBody>
          <a:bodyPr wrap="none" rtlCol="0">
            <a:spAutoFit/>
          </a:bodyPr>
          <a:lstStyle/>
          <a:p>
            <a:r>
              <a:rPr lang="en-CA" sz="1400" dirty="0" smtClean="0">
                <a:solidFill>
                  <a:schemeClr val="bg1">
                    <a:lumMod val="95000"/>
                  </a:schemeClr>
                </a:solidFill>
              </a:rPr>
              <a:t>Image courtesy of Philip Beesley Architect Inc.</a:t>
            </a:r>
            <a:endParaRPr lang="en-CA" sz="1400" dirty="0">
              <a:solidFill>
                <a:schemeClr val="bg1">
                  <a:lumMod val="95000"/>
                </a:schemeClr>
              </a:solidFill>
            </a:endParaRPr>
          </a:p>
        </p:txBody>
      </p:sp>
    </p:spTree>
    <p:extLst>
      <p:ext uri="{BB962C8B-B14F-4D97-AF65-F5344CB8AC3E}">
        <p14:creationId xmlns:p14="http://schemas.microsoft.com/office/powerpoint/2010/main" val="183425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4349" r="2311"/>
          <a:stretch/>
        </p:blipFill>
        <p:spPr>
          <a:xfrm>
            <a:off x="4435365" y="3013106"/>
            <a:ext cx="5537614" cy="2477915"/>
          </a:xfrm>
          <a:prstGeom prst="rect">
            <a:avLst/>
          </a:prstGeom>
        </p:spPr>
      </p:pic>
      <p:sp>
        <p:nvSpPr>
          <p:cNvPr id="2" name="Title 1"/>
          <p:cNvSpPr>
            <a:spLocks noGrp="1"/>
          </p:cNvSpPr>
          <p:nvPr>
            <p:ph type="title"/>
          </p:nvPr>
        </p:nvSpPr>
        <p:spPr/>
        <p:txBody>
          <a:bodyPr>
            <a:normAutofit/>
          </a:bodyPr>
          <a:lstStyle/>
          <a:p>
            <a:r>
              <a:rPr lang="en-CA" dirty="0" smtClean="0"/>
              <a:t>Intelligent Adaptive Curiosity (IAC)</a:t>
            </a:r>
            <a:endParaRPr lang="en-CA" dirty="0"/>
          </a:p>
        </p:txBody>
      </p:sp>
      <p:sp>
        <p:nvSpPr>
          <p:cNvPr id="3" name="Content Placeholder 2"/>
          <p:cNvSpPr>
            <a:spLocks noGrp="1"/>
          </p:cNvSpPr>
          <p:nvPr>
            <p:ph idx="1"/>
          </p:nvPr>
        </p:nvSpPr>
        <p:spPr>
          <a:xfrm>
            <a:off x="259883" y="898236"/>
            <a:ext cx="9083813" cy="807677"/>
          </a:xfrm>
        </p:spPr>
        <p:txBody>
          <a:bodyPr>
            <a:normAutofit/>
          </a:bodyPr>
          <a:lstStyle/>
          <a:p>
            <a:pPr marL="0" indent="0">
              <a:buNone/>
            </a:pPr>
            <a:r>
              <a:rPr lang="en-CA" sz="2000" dirty="0" err="1"/>
              <a:t>Oudeyer</a:t>
            </a:r>
            <a:r>
              <a:rPr lang="en-CA" sz="2000" dirty="0"/>
              <a:t>, P., Kaplan, F., &amp; </a:t>
            </a:r>
            <a:r>
              <a:rPr lang="en-CA" sz="2000" dirty="0" err="1"/>
              <a:t>Hafner</a:t>
            </a:r>
            <a:r>
              <a:rPr lang="en-CA" sz="2000" dirty="0"/>
              <a:t>, V. V. (2007). </a:t>
            </a:r>
            <a:r>
              <a:rPr lang="en-CA" sz="2000" u="sng" dirty="0">
                <a:solidFill>
                  <a:schemeClr val="accent1">
                    <a:lumMod val="75000"/>
                  </a:schemeClr>
                </a:solidFill>
              </a:rPr>
              <a:t>Intrinsic motivation systems for autonomous mental development</a:t>
            </a:r>
            <a:r>
              <a:rPr lang="en-CA" sz="2000" dirty="0"/>
              <a:t>.</a:t>
            </a:r>
            <a:r>
              <a:rPr lang="en-CA" sz="2000" i="1" dirty="0"/>
              <a:t> IEEE Transactions on Evolutionary Computation, 11</a:t>
            </a:r>
            <a:r>
              <a:rPr lang="en-CA" sz="2000" dirty="0"/>
              <a:t>(2), 265-286</a:t>
            </a:r>
            <a:endParaRPr lang="en-CA" sz="2000" dirty="0"/>
          </a:p>
        </p:txBody>
      </p:sp>
      <p:sp>
        <p:nvSpPr>
          <p:cNvPr id="5" name="Content Placeholder 2"/>
          <p:cNvSpPr txBox="1">
            <a:spLocks/>
          </p:cNvSpPr>
          <p:nvPr/>
        </p:nvSpPr>
        <p:spPr>
          <a:xfrm>
            <a:off x="-139508" y="1861590"/>
            <a:ext cx="4711508" cy="4780948"/>
          </a:xfrm>
          <a:prstGeom prst="rect">
            <a:avLst/>
          </a:prstGeom>
        </p:spPr>
        <p:txBody>
          <a:bodyPr vert="horz" lIns="91440" tIns="45720" rIns="91440" bIns="45720" rtlCol="0">
            <a:normAutofit/>
          </a:bodyPr>
          <a:lst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CA" dirty="0" smtClean="0"/>
              <a:t>It splits the state-space into regions over time. </a:t>
            </a:r>
          </a:p>
          <a:p>
            <a:pPr lvl="1"/>
            <a:r>
              <a:rPr lang="en-CA" dirty="0" smtClean="0"/>
              <a:t>Each region represents a set of similar sensorimotor context.</a:t>
            </a:r>
          </a:p>
          <a:p>
            <a:pPr lvl="1"/>
            <a:r>
              <a:rPr lang="en-CA" dirty="0" smtClean="0"/>
              <a:t>Learning progress is evaluated within each region.</a:t>
            </a:r>
          </a:p>
          <a:p>
            <a:pPr lvl="1"/>
            <a:r>
              <a:rPr lang="en-CA" dirty="0" smtClean="0"/>
              <a:t>An agent selects actions with the highest expected learning progress. </a:t>
            </a:r>
          </a:p>
          <a:p>
            <a:pPr lvl="1"/>
            <a:endParaRPr lang="en-CA" dirty="0" smtClean="0"/>
          </a:p>
        </p:txBody>
      </p:sp>
    </p:spTree>
    <p:extLst>
      <p:ext uri="{BB962C8B-B14F-4D97-AF65-F5344CB8AC3E}">
        <p14:creationId xmlns:p14="http://schemas.microsoft.com/office/powerpoint/2010/main" val="322528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fontScale="90000"/>
          </a:bodyPr>
          <a:lstStyle/>
          <a:p>
            <a:r>
              <a:rPr lang="en-CA" dirty="0" smtClean="0"/>
              <a:t>Curiosity-Based Learning </a:t>
            </a:r>
            <a:r>
              <a:rPr lang="en-CA" dirty="0" smtClean="0"/>
              <a:t>Algorithm (CBLA)</a:t>
            </a:r>
            <a:endParaRPr lang="en-CA" dirty="0"/>
          </a:p>
        </p:txBody>
      </p:sp>
      <p:sp>
        <p:nvSpPr>
          <p:cNvPr id="3" name="Content Placeholder 2"/>
          <p:cNvSpPr>
            <a:spLocks noGrp="1"/>
          </p:cNvSpPr>
          <p:nvPr>
            <p:ph idx="1"/>
          </p:nvPr>
        </p:nvSpPr>
        <p:spPr>
          <a:xfrm>
            <a:off x="259883" y="1243653"/>
            <a:ext cx="9366254" cy="2852595"/>
          </a:xfrm>
        </p:spPr>
        <p:txBody>
          <a:bodyPr>
            <a:normAutofit fontScale="92500" lnSpcReduction="20000"/>
          </a:bodyPr>
          <a:lstStyle/>
          <a:p>
            <a:r>
              <a:rPr lang="en-CA" dirty="0" smtClean="0"/>
              <a:t>CBLA adapts the IAC algorithm for distributed kinetic sculpture which has hundreds of sensors and actuators.</a:t>
            </a:r>
          </a:p>
          <a:p>
            <a:r>
              <a:rPr lang="en-CA" dirty="0" smtClean="0"/>
              <a:t>A Node represents a subset of the system.</a:t>
            </a:r>
          </a:p>
          <a:p>
            <a:r>
              <a:rPr lang="en-CA" dirty="0" smtClean="0"/>
              <a:t>Each Node has a CBLA Engine is made up of an Action Selector and a set of Experts.</a:t>
            </a:r>
          </a:p>
          <a:p>
            <a:r>
              <a:rPr lang="en-CA" dirty="0" smtClean="0"/>
              <a:t>Each Node starts with one Expert and splits into more regions (which each has an Expert) over time. </a:t>
            </a:r>
          </a:p>
          <a:p>
            <a:endParaRPr lang="en-CA" dirty="0" smtClean="0"/>
          </a:p>
          <a:p>
            <a:endParaRPr lang="en-CA" dirty="0"/>
          </a:p>
          <a:p>
            <a:endParaRPr lang="en-CA"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61" t="417" r="2798" b="-417"/>
          <a:stretch/>
        </p:blipFill>
        <p:spPr>
          <a:xfrm>
            <a:off x="121910" y="4096248"/>
            <a:ext cx="9409634" cy="2523952"/>
          </a:xfrm>
          <a:prstGeom prst="rect">
            <a:avLst/>
          </a:prstGeom>
        </p:spPr>
      </p:pic>
    </p:spTree>
    <p:extLst>
      <p:ext uri="{BB962C8B-B14F-4D97-AF65-F5344CB8AC3E}">
        <p14:creationId xmlns:p14="http://schemas.microsoft.com/office/powerpoint/2010/main" val="94304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a:bodyPr>
          <a:lstStyle/>
          <a:p>
            <a:r>
              <a:rPr lang="en-CA" dirty="0" smtClean="0"/>
              <a:t>Experts</a:t>
            </a:r>
            <a:endParaRPr lang="en-CA" dirty="0"/>
          </a:p>
        </p:txBody>
      </p:sp>
      <p:sp>
        <p:nvSpPr>
          <p:cNvPr id="3" name="Content Placeholder 2"/>
          <p:cNvSpPr>
            <a:spLocks noGrp="1"/>
          </p:cNvSpPr>
          <p:nvPr>
            <p:ph idx="1"/>
          </p:nvPr>
        </p:nvSpPr>
        <p:spPr/>
        <p:txBody>
          <a:bodyPr/>
          <a:lstStyle/>
          <a:p>
            <a:r>
              <a:rPr lang="en-CA" dirty="0" smtClean="0"/>
              <a:t>An Expert associated with the current sensorimotor context is selected to make prediction of the consequence S’(t+1).</a:t>
            </a:r>
          </a:p>
          <a:p>
            <a:r>
              <a:rPr lang="en-CA" dirty="0" smtClean="0"/>
              <a:t>The reward is evaluated by the knowledge gain assessor.</a:t>
            </a:r>
          </a:p>
          <a:p>
            <a:r>
              <a:rPr lang="en-CA" dirty="0" smtClean="0"/>
              <a:t>The Action Selector inquires the Expert for the action value associated with its sensorimotor context.</a:t>
            </a:r>
            <a:endParaRPr lang="en-CA" dirty="0"/>
          </a:p>
          <a:p>
            <a:endParaRPr lang="en-CA"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3" y="3992414"/>
            <a:ext cx="9425813" cy="2536740"/>
          </a:xfrm>
          <a:prstGeom prst="rect">
            <a:avLst/>
          </a:prstGeom>
        </p:spPr>
      </p:pic>
    </p:spTree>
    <p:extLst>
      <p:ext uri="{BB962C8B-B14F-4D97-AF65-F5344CB8AC3E}">
        <p14:creationId xmlns:p14="http://schemas.microsoft.com/office/powerpoint/2010/main" val="401257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a:bodyPr>
          <a:lstStyle/>
          <a:p>
            <a:r>
              <a:rPr lang="en-CA" dirty="0" smtClean="0"/>
              <a:t>Action Selector</a:t>
            </a:r>
            <a:endParaRPr lang="en-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9882" y="1243653"/>
                <a:ext cx="9441165" cy="5073480"/>
              </a:xfrm>
            </p:spPr>
            <p:txBody>
              <a:bodyPr>
                <a:normAutofit/>
              </a:bodyPr>
              <a:lstStyle/>
              <a:p>
                <a:r>
                  <a:rPr lang="en-CA" sz="2800" i="1" dirty="0" smtClean="0"/>
                  <a:t>Exploit</a:t>
                </a:r>
                <a:r>
                  <a:rPr lang="en-CA" sz="2800" dirty="0" smtClean="0"/>
                  <a:t> by selecting an action with the highest action value from a set of possible actions</a:t>
                </a:r>
              </a:p>
              <a:p>
                <a:r>
                  <a:rPr lang="en-CA" sz="2800" i="1" dirty="0" smtClean="0"/>
                  <a:t>Explore</a:t>
                </a:r>
                <a:r>
                  <a:rPr lang="en-CA" sz="2800" dirty="0" smtClean="0"/>
                  <a:t> by selecting a random action with </a:t>
                </a:r>
                <a:r>
                  <a:rPr lang="en-CA" sz="2800" dirty="0" smtClean="0"/>
                  <a:t>probability of </a:t>
                </a:r>
                <a14:m>
                  <m:oMath xmlns:m="http://schemas.openxmlformats.org/officeDocument/2006/math">
                    <m:r>
                      <m:rPr>
                        <m:sty m:val="p"/>
                      </m:rPr>
                      <a:rPr lang="en-CA" sz="2800" b="0" i="1" smtClean="0">
                        <a:latin typeface="Cambria Math" panose="02040503050406030204" pitchFamily="18" charset="0"/>
                      </a:rPr>
                      <m:t>ϵ</m:t>
                    </m:r>
                  </m:oMath>
                </a14:m>
                <a:r>
                  <a:rPr lang="en-CA" sz="2800" b="0" dirty="0" smtClean="0"/>
                  <a:t>.</a:t>
                </a:r>
              </a:p>
              <a:p>
                <a:pPr defTabSz="369888">
                  <a:tabLst>
                    <a:tab pos="273050" algn="l"/>
                  </a:tabLst>
                </a:pPr>
                <a:r>
                  <a:rPr lang="en-CA" sz="2800" dirty="0" smtClean="0"/>
                  <a:t>In addition, we make the learning process visible to the users by capping the maximum output level based on the knowledge gain potential.</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9882" y="1243653"/>
                <a:ext cx="9441165" cy="5073480"/>
              </a:xfrm>
              <a:blipFill rotWithShape="0">
                <a:blip r:embed="rId3"/>
                <a:stretch>
                  <a:fillRect l="-904" t="-2043" r="-1227"/>
                </a:stretch>
              </a:blipFill>
            </p:spPr>
            <p:txBody>
              <a:bodyPr/>
              <a:lstStyle/>
              <a:p>
                <a:r>
                  <a:rPr lang="en-CA">
                    <a:noFill/>
                  </a:rPr>
                  <a:t> </a:t>
                </a:r>
              </a:p>
            </p:txBody>
          </p:sp>
        </mc:Fallback>
      </mc:AlternateContent>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721" y="3837049"/>
            <a:ext cx="5498623" cy="2574615"/>
          </a:xfrm>
          <a:prstGeom prst="rect">
            <a:avLst/>
          </a:prstGeom>
        </p:spPr>
      </p:pic>
    </p:spTree>
    <p:extLst>
      <p:ext uri="{BB962C8B-B14F-4D97-AF65-F5344CB8AC3E}">
        <p14:creationId xmlns:p14="http://schemas.microsoft.com/office/powerpoint/2010/main" val="279161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68278"/>
            <a:ext cx="9661883" cy="963354"/>
          </a:xfrm>
        </p:spPr>
        <p:txBody>
          <a:bodyPr>
            <a:normAutofit/>
          </a:bodyPr>
          <a:lstStyle/>
          <a:p>
            <a:r>
              <a:rPr lang="en-CA" dirty="0" smtClean="0"/>
              <a:t>Action Selector</a:t>
            </a:r>
            <a:endParaRPr lang="en-CA"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9882" y="1243653"/>
                <a:ext cx="9441165" cy="5073480"/>
              </a:xfrm>
            </p:spPr>
            <p:txBody>
              <a:bodyPr>
                <a:normAutofit/>
              </a:bodyPr>
              <a:lstStyle/>
              <a:p>
                <a:r>
                  <a:rPr lang="en-CA" sz="2800" dirty="0" smtClean="0"/>
                  <a:t>The knowledge gain potential is the </a:t>
                </a:r>
                <a:r>
                  <a:rPr lang="en-CA" sz="2800" i="1" dirty="0" smtClean="0"/>
                  <a:t>relative action value.</a:t>
                </a:r>
              </a:p>
              <a:p>
                <a:pPr marL="0" indent="0">
                  <a:buNone/>
                </a:pPr>
                <a14:m>
                  <m:oMathPara xmlns:m="http://schemas.openxmlformats.org/officeDocument/2006/math">
                    <m:oMathParaPr>
                      <m:jc m:val="centerGroup"/>
                    </m:oMathParaPr>
                    <m:oMath xmlns:m="http://schemas.openxmlformats.org/officeDocument/2006/math">
                      <m:acc>
                        <m:accPr>
                          <m:chr m:val="̂"/>
                          <m:ctrlPr>
                            <a:rPr lang="en-CA" sz="2800" i="1" smtClean="0">
                              <a:latin typeface="Cambria Math" panose="02040503050406030204" pitchFamily="18" charset="0"/>
                            </a:rPr>
                          </m:ctrlPr>
                        </m:accPr>
                        <m:e>
                          <m:sSubSup>
                            <m:sSubSupPr>
                              <m:ctrlPr>
                                <a:rPr lang="en-CA" sz="2800" i="1" smtClean="0">
                                  <a:latin typeface="Cambria Math" panose="02040503050406030204" pitchFamily="18" charset="0"/>
                                </a:rPr>
                              </m:ctrlPr>
                            </m:sSubSupPr>
                            <m:e>
                              <m:r>
                                <a:rPr lang="en-CA" sz="2800" b="0" i="1" smtClean="0">
                                  <a:latin typeface="Cambria Math" panose="02040503050406030204" pitchFamily="18" charset="0"/>
                                </a:rPr>
                                <m:t>𝑞</m:t>
                              </m:r>
                            </m:e>
                            <m:sub>
                              <m:r>
                                <a:rPr lang="en-CA" sz="2800" b="0" i="1" smtClean="0">
                                  <a:latin typeface="Cambria Math" panose="02040503050406030204" pitchFamily="18" charset="0"/>
                                </a:rPr>
                                <m:t>𝑧</m:t>
                              </m:r>
                            </m:sub>
                            <m:sup>
                              <m:r>
                                <a:rPr lang="en-CA" sz="2800" b="0" i="1" smtClean="0">
                                  <a:latin typeface="Cambria Math" panose="02040503050406030204" pitchFamily="18" charset="0"/>
                                </a:rPr>
                                <m:t>2</m:t>
                              </m:r>
                            </m:sup>
                          </m:sSubSup>
                        </m:e>
                      </m:acc>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sSubSup>
                            <m:sSubSupPr>
                              <m:ctrlPr>
                                <a:rPr lang="en-CA" sz="2800" b="0" i="1" smtClean="0">
                                  <a:latin typeface="Cambria Math" panose="02040503050406030204" pitchFamily="18" charset="0"/>
                                </a:rPr>
                              </m:ctrlPr>
                            </m:sSubSupPr>
                            <m:e>
                              <m:r>
                                <a:rPr lang="en-CA" sz="2800" b="0" i="1" smtClean="0">
                                  <a:latin typeface="Cambria Math" panose="02040503050406030204" pitchFamily="18" charset="0"/>
                                </a:rPr>
                                <m:t>𝑞</m:t>
                              </m:r>
                            </m:e>
                            <m:sub>
                              <m:r>
                                <a:rPr lang="en-CA" sz="2800" b="0" i="1" smtClean="0">
                                  <a:latin typeface="Cambria Math" panose="02040503050406030204" pitchFamily="18" charset="0"/>
                                </a:rPr>
                                <m:t>𝑧</m:t>
                              </m:r>
                            </m:sub>
                            <m:sup>
                              <m:r>
                                <a:rPr lang="en-CA" sz="2800" b="0" i="1" smtClean="0">
                                  <a:latin typeface="Cambria Math" panose="02040503050406030204" pitchFamily="18" charset="0"/>
                                </a:rPr>
                                <m:t>2</m:t>
                              </m:r>
                            </m:sup>
                          </m:sSubSup>
                        </m:num>
                        <m:den>
                          <m:r>
                            <m:rPr>
                              <m:sty m:val="p"/>
                            </m:rPr>
                            <a:rPr lang="en-CA" sz="2800" b="0" i="0" smtClean="0">
                              <a:latin typeface="Cambria Math" panose="02040503050406030204" pitchFamily="18" charset="0"/>
                            </a:rPr>
                            <m:t>max</m:t>
                          </m:r>
                          <m:r>
                            <a:rPr lang="en-CA" sz="2800" b="0" i="1" smtClean="0">
                              <a:latin typeface="Cambria Math" panose="02040503050406030204" pitchFamily="18" charset="0"/>
                            </a:rPr>
                            <m:t>⁡(</m:t>
                          </m:r>
                          <m:acc>
                            <m:accPr>
                              <m:chr m:val="̅"/>
                              <m:ctrlPr>
                                <a:rPr lang="en-CA" sz="2800" b="0" i="1" smtClean="0">
                                  <a:latin typeface="Cambria Math" panose="02040503050406030204" pitchFamily="18" charset="0"/>
                                </a:rPr>
                              </m:ctrlPr>
                            </m:accPr>
                            <m:e>
                              <m:sSubSup>
                                <m:sSubSupPr>
                                  <m:ctrlPr>
                                    <a:rPr lang="en-CA" sz="2800" b="0" i="1" smtClean="0">
                                      <a:latin typeface="Cambria Math" panose="02040503050406030204" pitchFamily="18" charset="0"/>
                                    </a:rPr>
                                  </m:ctrlPr>
                                </m:sSubSupPr>
                                <m:e>
                                  <m:r>
                                    <a:rPr lang="en-CA" sz="2800" b="0" i="1" smtClean="0">
                                      <a:latin typeface="Cambria Math" panose="02040503050406030204" pitchFamily="18" charset="0"/>
                                    </a:rPr>
                                    <m:t>𝑞</m:t>
                                  </m:r>
                                </m:e>
                                <m:sub>
                                  <m:r>
                                    <a:rPr lang="en-CA" sz="2800" b="0" i="1" smtClean="0">
                                      <a:latin typeface="Cambria Math" panose="02040503050406030204" pitchFamily="18" charset="0"/>
                                    </a:rPr>
                                    <m:t>𝑧</m:t>
                                  </m:r>
                                </m:sub>
                                <m:sup>
                                  <m:r>
                                    <a:rPr lang="en-CA" sz="2800" b="0" i="1" smtClean="0">
                                      <a:latin typeface="Cambria Math" panose="02040503050406030204" pitchFamily="18" charset="0"/>
                                    </a:rPr>
                                    <m:t>2</m:t>
                                  </m:r>
                                </m:sup>
                              </m:sSubSup>
                            </m:e>
                          </m:acc>
                          <m:r>
                            <a:rPr lang="en-CA" sz="2800" b="0" i="1" smtClean="0">
                              <a:latin typeface="Cambria Math" panose="02040503050406030204" pitchFamily="18" charset="0"/>
                            </a:rPr>
                            <m:t>,</m:t>
                          </m:r>
                          <m:r>
                            <a:rPr lang="en-CA" sz="2800" b="0" i="1" smtClean="0">
                              <a:latin typeface="Cambria Math" panose="02040503050406030204" pitchFamily="18" charset="0"/>
                            </a:rPr>
                            <m:t>𝜈</m:t>
                          </m:r>
                          <m:r>
                            <a:rPr lang="en-CA" sz="2800" b="0" i="1" smtClean="0">
                              <a:latin typeface="Cambria Math" panose="02040503050406030204" pitchFamily="18" charset="0"/>
                            </a:rPr>
                            <m:t>)</m:t>
                          </m:r>
                        </m:den>
                      </m:f>
                    </m:oMath>
                  </m:oMathPara>
                </a14:m>
                <a:endParaRPr lang="en-CA" sz="2800" dirty="0" smtClean="0"/>
              </a:p>
              <a:p>
                <a:pPr lvl="1"/>
                <a14:m>
                  <m:oMath xmlns:m="http://schemas.openxmlformats.org/officeDocument/2006/math">
                    <m:acc>
                      <m:accPr>
                        <m:chr m:val="̂"/>
                        <m:ctrlPr>
                          <a:rPr lang="en-CA" sz="2400" i="1">
                            <a:latin typeface="Cambria Math" panose="02040503050406030204" pitchFamily="18" charset="0"/>
                          </a:rPr>
                        </m:ctrlPr>
                      </m:accPr>
                      <m:e>
                        <m:sSubSup>
                          <m:sSubSupPr>
                            <m:ctrlPr>
                              <a:rPr lang="en-CA" sz="2400" i="1">
                                <a:latin typeface="Cambria Math" panose="02040503050406030204" pitchFamily="18" charset="0"/>
                              </a:rPr>
                            </m:ctrlPr>
                          </m:sSubSupPr>
                          <m:e>
                            <m:r>
                              <a:rPr lang="en-CA" sz="2400" i="1">
                                <a:latin typeface="Cambria Math" panose="02040503050406030204" pitchFamily="18" charset="0"/>
                              </a:rPr>
                              <m:t>𝑞</m:t>
                            </m:r>
                          </m:e>
                          <m:sub>
                            <m:r>
                              <a:rPr lang="en-CA" sz="2400" i="1">
                                <a:latin typeface="Cambria Math" panose="02040503050406030204" pitchFamily="18" charset="0"/>
                              </a:rPr>
                              <m:t>𝑧</m:t>
                            </m:r>
                          </m:sub>
                          <m:sup>
                            <m:r>
                              <a:rPr lang="en-CA" sz="2400" i="1">
                                <a:latin typeface="Cambria Math" panose="02040503050406030204" pitchFamily="18" charset="0"/>
                              </a:rPr>
                              <m:t>2</m:t>
                            </m:r>
                          </m:sup>
                        </m:sSubSup>
                      </m:e>
                    </m:acc>
                  </m:oMath>
                </a14:m>
                <a:r>
                  <a:rPr lang="en-CA" sz="2400" dirty="0" smtClean="0"/>
                  <a:t> is the relative action value.</a:t>
                </a:r>
              </a:p>
              <a:p>
                <a:pPr lvl="1"/>
                <a14:m>
                  <m:oMath xmlns:m="http://schemas.openxmlformats.org/officeDocument/2006/math">
                    <m:sSubSup>
                      <m:sSubSupPr>
                        <m:ctrlPr>
                          <a:rPr lang="en-CA" sz="2400" i="1">
                            <a:latin typeface="Cambria Math" panose="02040503050406030204" pitchFamily="18" charset="0"/>
                          </a:rPr>
                        </m:ctrlPr>
                      </m:sSubSupPr>
                      <m:e>
                        <m:r>
                          <a:rPr lang="en-CA" sz="2400" i="1">
                            <a:latin typeface="Cambria Math" panose="02040503050406030204" pitchFamily="18" charset="0"/>
                          </a:rPr>
                          <m:t>𝑞</m:t>
                        </m:r>
                      </m:e>
                      <m:sub>
                        <m:r>
                          <a:rPr lang="en-CA" sz="2400" i="1">
                            <a:latin typeface="Cambria Math" panose="02040503050406030204" pitchFamily="18" charset="0"/>
                          </a:rPr>
                          <m:t>𝑧</m:t>
                        </m:r>
                      </m:sub>
                      <m:sup>
                        <m:r>
                          <a:rPr lang="en-CA" sz="2400" i="1">
                            <a:latin typeface="Cambria Math" panose="02040503050406030204" pitchFamily="18" charset="0"/>
                          </a:rPr>
                          <m:t>2</m:t>
                        </m:r>
                      </m:sup>
                    </m:sSubSup>
                  </m:oMath>
                </a14:m>
                <a:r>
                  <a:rPr lang="en-CA" sz="2400" dirty="0" smtClean="0"/>
                  <a:t> is the action value at time step </a:t>
                </a:r>
                <a14:m>
                  <m:oMath xmlns:m="http://schemas.openxmlformats.org/officeDocument/2006/math">
                    <m:r>
                      <a:rPr lang="en-CA" sz="2400" b="0" i="1" smtClean="0">
                        <a:latin typeface="Cambria Math" panose="02040503050406030204" pitchFamily="18" charset="0"/>
                      </a:rPr>
                      <m:t>𝑧</m:t>
                    </m:r>
                    <m:r>
                      <a:rPr lang="en-CA" sz="2400" b="0" i="1" smtClean="0">
                        <a:latin typeface="Cambria Math" panose="02040503050406030204" pitchFamily="18" charset="0"/>
                      </a:rPr>
                      <m:t>.</m:t>
                    </m:r>
                  </m:oMath>
                </a14:m>
                <a:endParaRPr lang="en-CA" sz="2400" dirty="0" smtClean="0"/>
              </a:p>
              <a:p>
                <a:pPr lvl="1"/>
                <a14:m>
                  <m:oMath xmlns:m="http://schemas.openxmlformats.org/officeDocument/2006/math">
                    <m:acc>
                      <m:accPr>
                        <m:chr m:val="̅"/>
                        <m:ctrlPr>
                          <a:rPr lang="en-CA" sz="2400" i="1">
                            <a:latin typeface="Cambria Math" panose="02040503050406030204" pitchFamily="18" charset="0"/>
                          </a:rPr>
                        </m:ctrlPr>
                      </m:accPr>
                      <m:e>
                        <m:sSubSup>
                          <m:sSubSupPr>
                            <m:ctrlPr>
                              <a:rPr lang="en-CA" sz="2400" i="1">
                                <a:latin typeface="Cambria Math" panose="02040503050406030204" pitchFamily="18" charset="0"/>
                              </a:rPr>
                            </m:ctrlPr>
                          </m:sSubSupPr>
                          <m:e>
                            <m:r>
                              <a:rPr lang="en-CA" sz="2400" i="1">
                                <a:latin typeface="Cambria Math" panose="02040503050406030204" pitchFamily="18" charset="0"/>
                              </a:rPr>
                              <m:t>𝑞</m:t>
                            </m:r>
                          </m:e>
                          <m:sub>
                            <m:r>
                              <a:rPr lang="en-CA" sz="2400" i="1">
                                <a:latin typeface="Cambria Math" panose="02040503050406030204" pitchFamily="18" charset="0"/>
                              </a:rPr>
                              <m:t>𝑧</m:t>
                            </m:r>
                          </m:sub>
                          <m:sup>
                            <m:r>
                              <a:rPr lang="en-CA" sz="2400" i="1">
                                <a:latin typeface="Cambria Math" panose="02040503050406030204" pitchFamily="18" charset="0"/>
                              </a:rPr>
                              <m:t>2</m:t>
                            </m:r>
                          </m:sup>
                        </m:sSubSup>
                      </m:e>
                    </m:acc>
                  </m:oMath>
                </a14:m>
                <a:r>
                  <a:rPr lang="en-CA" sz="2400" dirty="0" smtClean="0"/>
                  <a:t> is the average action value over the previous W steps.</a:t>
                </a:r>
              </a:p>
              <a:p>
                <a:pPr lvl="1"/>
                <a14:m>
                  <m:oMath xmlns:m="http://schemas.openxmlformats.org/officeDocument/2006/math">
                    <m:r>
                      <a:rPr lang="en-CA" sz="2400" i="1">
                        <a:latin typeface="Cambria Math" panose="02040503050406030204" pitchFamily="18" charset="0"/>
                      </a:rPr>
                      <m:t>𝜈</m:t>
                    </m:r>
                  </m:oMath>
                </a14:m>
                <a:r>
                  <a:rPr lang="en-CA" sz="2400" dirty="0" smtClean="0"/>
                  <a:t> is the sensitivity constant</a:t>
                </a:r>
              </a:p>
              <a:p>
                <a:r>
                  <a:rPr lang="en-CA" sz="2800" dirty="0" smtClean="0"/>
                  <a:t>This allows the system to adapt to changes in the system without changing the sigmoid function.</a:t>
                </a:r>
                <a:endParaRPr lang="en-CA" sz="2800" dirty="0"/>
              </a:p>
              <a:p>
                <a:endParaRPr lang="en-CA" dirty="0"/>
              </a:p>
              <a:p>
                <a:pPr marL="0" indent="0">
                  <a:buNone/>
                </a:pPr>
                <a:endParaRPr lang="en-CA" sz="28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9882" y="1243653"/>
                <a:ext cx="9441165" cy="5073480"/>
              </a:xfrm>
              <a:blipFill rotWithShape="0">
                <a:blip r:embed="rId3"/>
                <a:stretch>
                  <a:fillRect l="-904" t="-2043"/>
                </a:stretch>
              </a:blipFill>
            </p:spPr>
            <p:txBody>
              <a:bodyPr/>
              <a:lstStyle/>
              <a:p>
                <a:r>
                  <a:rPr lang="en-CA">
                    <a:noFill/>
                  </a:rPr>
                  <a:t> </a:t>
                </a:r>
              </a:p>
            </p:txBody>
          </p:sp>
        </mc:Fallback>
      </mc:AlternateContent>
    </p:spTree>
    <p:extLst>
      <p:ext uri="{BB962C8B-B14F-4D97-AF65-F5344CB8AC3E}">
        <p14:creationId xmlns:p14="http://schemas.microsoft.com/office/powerpoint/2010/main" val="124500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Multi-Node CBLA System</a:t>
            </a:r>
            <a:endParaRPr lang="en-CA" dirty="0"/>
          </a:p>
        </p:txBody>
      </p:sp>
      <p:sp>
        <p:nvSpPr>
          <p:cNvPr id="3" name="Content Placeholder 2"/>
          <p:cNvSpPr>
            <a:spLocks noGrp="1"/>
          </p:cNvSpPr>
          <p:nvPr>
            <p:ph idx="1"/>
          </p:nvPr>
        </p:nvSpPr>
        <p:spPr>
          <a:xfrm>
            <a:off x="412282" y="3885496"/>
            <a:ext cx="4580131" cy="2641843"/>
          </a:xfrm>
        </p:spPr>
        <p:txBody>
          <a:bodyPr>
            <a:normAutofit/>
          </a:bodyPr>
          <a:lstStyle/>
          <a:p>
            <a:r>
              <a:rPr lang="en-CA" dirty="0" smtClean="0"/>
              <a:t>For example, Node 2 can detect changes not covered by its own sensors indirectly through Node 1.</a:t>
            </a:r>
            <a:endParaRPr lang="en-CA"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290" y="4198538"/>
            <a:ext cx="4759848" cy="2168159"/>
          </a:xfrm>
          <a:prstGeom prst="rect">
            <a:avLst/>
          </a:prstGeom>
        </p:spPr>
      </p:pic>
      <p:sp>
        <p:nvSpPr>
          <p:cNvPr id="5" name="Content Placeholder 2"/>
          <p:cNvSpPr txBox="1">
            <a:spLocks/>
          </p:cNvSpPr>
          <p:nvPr/>
        </p:nvSpPr>
        <p:spPr>
          <a:xfrm>
            <a:off x="412283" y="1396053"/>
            <a:ext cx="9366254" cy="2641843"/>
          </a:xfrm>
          <a:prstGeom prst="rect">
            <a:avLst/>
          </a:prstGeom>
        </p:spPr>
        <p:txBody>
          <a:bodyPr vert="horz" lIns="91440" tIns="45720" rIns="91440" bIns="45720" rtlCol="0">
            <a:normAutofit/>
          </a:bodyPr>
          <a:lst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mtClean="0"/>
              <a:t>Subset of related variables are grouped into Nodes with each running its own instance of the CBLA Engine.</a:t>
            </a:r>
          </a:p>
          <a:p>
            <a:r>
              <a:rPr lang="en-CA" smtClean="0"/>
              <a:t>Each Node runs independently and asynchronously.</a:t>
            </a:r>
          </a:p>
          <a:p>
            <a:r>
              <a:rPr lang="en-CA" smtClean="0"/>
              <a:t>Nodes are connected to each other via shared inputs and virtual inputs. </a:t>
            </a:r>
            <a:endParaRPr lang="en-CA" dirty="0" smtClean="0"/>
          </a:p>
        </p:txBody>
      </p:sp>
    </p:spTree>
    <p:extLst>
      <p:ext uri="{BB962C8B-B14F-4D97-AF65-F5344CB8AC3E}">
        <p14:creationId xmlns:p14="http://schemas.microsoft.com/office/powerpoint/2010/main" val="6399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6A6A6A"/>
                </a:solidFill>
              </a:rPr>
              <a:t>Introduction</a:t>
            </a:r>
          </a:p>
          <a:p>
            <a:r>
              <a:rPr lang="en-US" dirty="0" smtClean="0">
                <a:solidFill>
                  <a:srgbClr val="6A6A6A"/>
                </a:solidFill>
              </a:rPr>
              <a:t>Curiosity-Based Learning Algorithm</a:t>
            </a:r>
          </a:p>
          <a:p>
            <a:r>
              <a:rPr lang="en-US" b="1" dirty="0" smtClean="0">
                <a:solidFill>
                  <a:schemeClr val="accent1">
                    <a:lumMod val="50000"/>
                  </a:schemeClr>
                </a:solidFill>
              </a:rPr>
              <a:t>Interactive </a:t>
            </a:r>
            <a:r>
              <a:rPr lang="en-US" b="1" dirty="0" smtClean="0">
                <a:solidFill>
                  <a:schemeClr val="accent1">
                    <a:lumMod val="50000"/>
                  </a:schemeClr>
                </a:solidFill>
              </a:rPr>
              <a:t>Control System</a:t>
            </a:r>
          </a:p>
          <a:p>
            <a:r>
              <a:rPr lang="en-US" dirty="0" smtClean="0"/>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3652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Interactive Control System</a:t>
            </a:r>
            <a:endParaRPr lang="en-CA" dirty="0"/>
          </a:p>
        </p:txBody>
      </p:sp>
      <p:sp>
        <p:nvSpPr>
          <p:cNvPr id="3" name="Content Placeholder 2"/>
          <p:cNvSpPr>
            <a:spLocks noGrp="1"/>
          </p:cNvSpPr>
          <p:nvPr>
            <p:ph idx="1"/>
          </p:nvPr>
        </p:nvSpPr>
        <p:spPr/>
        <p:txBody>
          <a:bodyPr>
            <a:normAutofit/>
          </a:bodyPr>
          <a:lstStyle/>
          <a:p>
            <a:r>
              <a:rPr lang="en-CA" dirty="0" smtClean="0"/>
              <a:t>New </a:t>
            </a:r>
            <a:r>
              <a:rPr lang="en-CA" dirty="0" err="1" smtClean="0"/>
              <a:t>Hylozoic</a:t>
            </a:r>
            <a:r>
              <a:rPr lang="en-CA" dirty="0" smtClean="0"/>
              <a:t> Series 3 was developed in order to implement the CBLA system.</a:t>
            </a:r>
          </a:p>
          <a:p>
            <a:r>
              <a:rPr lang="en-CA" dirty="0"/>
              <a:t>CBLA system requires a large number of sensors and actuators and computational power that previous series of the electronics system were unable to provide</a:t>
            </a:r>
            <a:r>
              <a:rPr lang="en-CA" dirty="0" smtClean="0"/>
              <a:t>.</a:t>
            </a:r>
          </a:p>
          <a:p>
            <a:r>
              <a:rPr lang="en-CA" dirty="0" smtClean="0"/>
              <a:t>Most computations are moved to a central computer; it communicates with the microcontroller via USB.</a:t>
            </a:r>
          </a:p>
          <a:p>
            <a:r>
              <a:rPr lang="en-CA" dirty="0" smtClean="0"/>
              <a:t>This also allows high-level abstraction of the sculptural system.</a:t>
            </a:r>
            <a:endParaRPr lang="en-CA" dirty="0" smtClean="0"/>
          </a:p>
          <a:p>
            <a:endParaRPr lang="en-CA" dirty="0"/>
          </a:p>
        </p:txBody>
      </p:sp>
    </p:spTree>
    <p:extLst>
      <p:ext uri="{BB962C8B-B14F-4D97-AF65-F5344CB8AC3E}">
        <p14:creationId xmlns:p14="http://schemas.microsoft.com/office/powerpoint/2010/main" val="21599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Hardware Components</a:t>
            </a:r>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28222" y="937038"/>
            <a:ext cx="4871971" cy="5796019"/>
          </a:xfrm>
        </p:spPr>
      </p:pic>
    </p:spTree>
    <p:extLst>
      <p:ext uri="{BB962C8B-B14F-4D97-AF65-F5344CB8AC3E}">
        <p14:creationId xmlns:p14="http://schemas.microsoft.com/office/powerpoint/2010/main" val="18723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Node Abstraction</a:t>
            </a:r>
            <a:endParaRPr lang="en-CA"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07" y="1241839"/>
            <a:ext cx="9184331" cy="4682031"/>
          </a:xfrm>
          <a:prstGeom prst="rect">
            <a:avLst/>
          </a:prstGeom>
        </p:spPr>
      </p:pic>
    </p:spTree>
    <p:extLst>
      <p:ext uri="{BB962C8B-B14F-4D97-AF65-F5344CB8AC3E}">
        <p14:creationId xmlns:p14="http://schemas.microsoft.com/office/powerpoint/2010/main" val="308610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p:txBody>
          <a:bodyPr/>
          <a:lstStyle/>
          <a:p>
            <a:r>
              <a:rPr lang="en-US" b="1" dirty="0" smtClean="0">
                <a:solidFill>
                  <a:schemeClr val="accent4">
                    <a:lumMod val="75000"/>
                  </a:schemeClr>
                </a:solidFill>
              </a:rPr>
              <a:t>Introduction</a:t>
            </a:r>
          </a:p>
          <a:p>
            <a:r>
              <a:rPr lang="en-US" dirty="0" smtClean="0"/>
              <a:t>Curiosity-Based Learning Algorithm</a:t>
            </a:r>
          </a:p>
          <a:p>
            <a:r>
              <a:rPr lang="en-US" dirty="0" smtClean="0"/>
              <a:t>Interactive Control System</a:t>
            </a:r>
          </a:p>
          <a:p>
            <a:r>
              <a:rPr lang="en-US" dirty="0" smtClean="0"/>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6317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Experimental Test Bed</a:t>
            </a:r>
            <a:endParaRPr lang="en-CA"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661" y="1243013"/>
            <a:ext cx="9219628" cy="5073650"/>
          </a:xfrm>
        </p:spPr>
      </p:pic>
    </p:spTree>
    <p:extLst>
      <p:ext uri="{BB962C8B-B14F-4D97-AF65-F5344CB8AC3E}">
        <p14:creationId xmlns:p14="http://schemas.microsoft.com/office/powerpoint/2010/main" val="323392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CBLA Nodes</a:t>
            </a:r>
            <a:endParaRPr lang="en-CA" dirty="0"/>
          </a:p>
        </p:txBody>
      </p:sp>
      <p:sp>
        <p:nvSpPr>
          <p:cNvPr id="3" name="Content Placeholder 2"/>
          <p:cNvSpPr>
            <a:spLocks noGrp="1"/>
          </p:cNvSpPr>
          <p:nvPr>
            <p:ph idx="1"/>
          </p:nvPr>
        </p:nvSpPr>
        <p:spPr>
          <a:xfrm>
            <a:off x="259883" y="1243653"/>
            <a:ext cx="3334655" cy="5073480"/>
          </a:xfrm>
        </p:spPr>
        <p:txBody>
          <a:bodyPr/>
          <a:lstStyle/>
          <a:p>
            <a:r>
              <a:rPr lang="en-CA" dirty="0" smtClean="0"/>
              <a:t>Three types of CBLA Nodes</a:t>
            </a:r>
          </a:p>
          <a:p>
            <a:pPr lvl="1"/>
            <a:r>
              <a:rPr lang="en-CA" dirty="0" smtClean="0"/>
              <a:t>Half-Fin</a:t>
            </a:r>
            <a:endParaRPr lang="en-CA" dirty="0"/>
          </a:p>
          <a:p>
            <a:pPr lvl="1"/>
            <a:r>
              <a:rPr lang="en-CA" dirty="0" smtClean="0"/>
              <a:t>Light</a:t>
            </a:r>
          </a:p>
          <a:p>
            <a:pPr lvl="1"/>
            <a:r>
              <a:rPr lang="en-CA" dirty="0" smtClean="0"/>
              <a:t>Reflex</a:t>
            </a:r>
          </a:p>
          <a:p>
            <a:r>
              <a:rPr lang="en-CA" dirty="0" smtClean="0"/>
              <a:t>These CBLA Nodes were connected either in Spatial Mode or Random Mode.</a:t>
            </a:r>
            <a:endParaRPr lang="en-CA"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469" y="812328"/>
            <a:ext cx="5860669" cy="5782002"/>
          </a:xfrm>
          <a:prstGeom prst="rect">
            <a:avLst/>
          </a:prstGeom>
        </p:spPr>
      </p:pic>
    </p:spTree>
    <p:extLst>
      <p:ext uri="{BB962C8B-B14F-4D97-AF65-F5344CB8AC3E}">
        <p14:creationId xmlns:p14="http://schemas.microsoft.com/office/powerpoint/2010/main" val="418411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Spatial Mode</a:t>
            </a:r>
            <a:endParaRPr lang="en-CA" dirty="0"/>
          </a:p>
        </p:txBody>
      </p:sp>
      <p:sp>
        <p:nvSpPr>
          <p:cNvPr id="3" name="Content Placeholder 2"/>
          <p:cNvSpPr>
            <a:spLocks noGrp="1"/>
          </p:cNvSpPr>
          <p:nvPr>
            <p:ph idx="1"/>
          </p:nvPr>
        </p:nvSpPr>
        <p:spPr>
          <a:xfrm>
            <a:off x="259883" y="1243653"/>
            <a:ext cx="3334655" cy="5073480"/>
          </a:xfrm>
        </p:spPr>
        <p:txBody>
          <a:bodyPr/>
          <a:lstStyle/>
          <a:p>
            <a:r>
              <a:rPr lang="en-CA" dirty="0" smtClean="0"/>
              <a:t>Output of a Node is virtual inputs of its neighbouring Node.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469" y="812328"/>
            <a:ext cx="5860669" cy="5782001"/>
          </a:xfrm>
          <a:prstGeom prst="rect">
            <a:avLst/>
          </a:prstGeom>
        </p:spPr>
      </p:pic>
    </p:spTree>
    <p:extLst>
      <p:ext uri="{BB962C8B-B14F-4D97-AF65-F5344CB8AC3E}">
        <p14:creationId xmlns:p14="http://schemas.microsoft.com/office/powerpoint/2010/main" val="344837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Spatial Mode</a:t>
            </a:r>
            <a:endParaRPr lang="en-CA" dirty="0"/>
          </a:p>
        </p:txBody>
      </p:sp>
      <p:sp>
        <p:nvSpPr>
          <p:cNvPr id="3" name="Content Placeholder 2"/>
          <p:cNvSpPr>
            <a:spLocks noGrp="1"/>
          </p:cNvSpPr>
          <p:nvPr>
            <p:ph idx="1"/>
          </p:nvPr>
        </p:nvSpPr>
        <p:spPr>
          <a:xfrm>
            <a:off x="259883" y="1243653"/>
            <a:ext cx="3334655" cy="5073480"/>
          </a:xfrm>
        </p:spPr>
        <p:txBody>
          <a:bodyPr/>
          <a:lstStyle/>
          <a:p>
            <a:r>
              <a:rPr lang="en-CA" dirty="0" smtClean="0"/>
              <a:t>Nodes in nearby clusters are also connected via virtual inputs.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9973" y="195278"/>
            <a:ext cx="5856165" cy="6526051"/>
          </a:xfrm>
          <a:prstGeom prst="rect">
            <a:avLst/>
          </a:prstGeom>
        </p:spPr>
      </p:pic>
    </p:spTree>
    <p:extLst>
      <p:ext uri="{BB962C8B-B14F-4D97-AF65-F5344CB8AC3E}">
        <p14:creationId xmlns:p14="http://schemas.microsoft.com/office/powerpoint/2010/main" val="349639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Prescripted Behaviours</a:t>
            </a:r>
            <a:endParaRPr lang="en-CA" dirty="0"/>
          </a:p>
        </p:txBody>
      </p:sp>
      <p:sp>
        <p:nvSpPr>
          <p:cNvPr id="4" name="Content Placeholder 3"/>
          <p:cNvSpPr>
            <a:spLocks noGrp="1"/>
          </p:cNvSpPr>
          <p:nvPr>
            <p:ph idx="1"/>
          </p:nvPr>
        </p:nvSpPr>
        <p:spPr/>
        <p:txBody>
          <a:bodyPr/>
          <a:lstStyle/>
          <a:p>
            <a:r>
              <a:rPr lang="en-CA" dirty="0" smtClean="0"/>
              <a:t>Fin: bends down, left, or right based on its associated IR sensors.</a:t>
            </a:r>
          </a:p>
          <a:p>
            <a:r>
              <a:rPr lang="en-CA" dirty="0" smtClean="0"/>
              <a:t>Light: ramp up when its associated Fin-mounted IR sensor detects an object. </a:t>
            </a:r>
          </a:p>
          <a:p>
            <a:r>
              <a:rPr lang="en-CA" dirty="0" smtClean="0"/>
              <a:t>Reflex: ramp up when its associated bottom-mounted IR sensor detects an object.</a:t>
            </a:r>
          </a:p>
          <a:p>
            <a:r>
              <a:rPr lang="en-CA" dirty="0" smtClean="0"/>
              <a:t>An actuator may also activate spontaneously at a probability that is related to the number of activated actuators in the cluster.</a:t>
            </a:r>
          </a:p>
          <a:p>
            <a:endParaRPr lang="en-CA" dirty="0"/>
          </a:p>
        </p:txBody>
      </p:sp>
    </p:spTree>
    <p:extLst>
      <p:ext uri="{BB962C8B-B14F-4D97-AF65-F5344CB8AC3E}">
        <p14:creationId xmlns:p14="http://schemas.microsoft.com/office/powerpoint/2010/main" val="301742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6A6A6A"/>
                </a:solidFill>
              </a:rPr>
              <a:t>Introduction</a:t>
            </a:r>
          </a:p>
          <a:p>
            <a:r>
              <a:rPr lang="en-US" dirty="0" smtClean="0">
                <a:solidFill>
                  <a:srgbClr val="6A6A6A"/>
                </a:solidFill>
              </a:rPr>
              <a:t>Curiosity-Based Learning Algorithm</a:t>
            </a:r>
          </a:p>
          <a:p>
            <a:r>
              <a:rPr lang="en-US" dirty="0" smtClean="0">
                <a:solidFill>
                  <a:srgbClr val="6A6A6A"/>
                </a:solidFill>
              </a:rPr>
              <a:t>Interactive </a:t>
            </a:r>
            <a:r>
              <a:rPr lang="en-US" dirty="0" smtClean="0">
                <a:solidFill>
                  <a:srgbClr val="6A6A6A"/>
                </a:solidFill>
              </a:rPr>
              <a:t>Control System</a:t>
            </a:r>
          </a:p>
          <a:p>
            <a:r>
              <a:rPr lang="en-US" b="1" dirty="0" smtClean="0">
                <a:solidFill>
                  <a:srgbClr val="00682F"/>
                </a:solidFill>
              </a:rPr>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307942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Exploration pattern of a Single Node System</a:t>
            </a:r>
            <a:endParaRPr lang="en-CA" dirty="0"/>
          </a:p>
        </p:txBody>
      </p:sp>
      <p:sp>
        <p:nvSpPr>
          <p:cNvPr id="3" name="Content Placeholder 2"/>
          <p:cNvSpPr>
            <a:spLocks noGrp="1"/>
          </p:cNvSpPr>
          <p:nvPr>
            <p:ph idx="1"/>
          </p:nvPr>
        </p:nvSpPr>
        <p:spPr>
          <a:xfrm>
            <a:off x="259883" y="1243653"/>
            <a:ext cx="3139533" cy="5073480"/>
          </a:xfrm>
        </p:spPr>
        <p:txBody>
          <a:bodyPr/>
          <a:lstStyle/>
          <a:p>
            <a:r>
              <a:rPr lang="en-CA" dirty="0" smtClean="0"/>
              <a:t>A single CBLA Node with LED level as output and light intensity level as input.</a:t>
            </a:r>
          </a:p>
          <a:p>
            <a:r>
              <a:rPr lang="en-CA" dirty="0" smtClean="0"/>
              <a:t>It explores lower variance region before exploring higher variance regions.</a:t>
            </a:r>
            <a:endParaRPr lang="en-CA" dirty="0" smtClean="0"/>
          </a:p>
          <a:p>
            <a:endParaRPr lang="en-CA" dirty="0" smtClean="0"/>
          </a:p>
          <a:p>
            <a:pPr marL="457200" lvl="1" indent="0">
              <a:buNone/>
            </a:pPr>
            <a:endParaRPr lang="en-CA" dirty="0" smtClean="0"/>
          </a:p>
          <a:p>
            <a:endParaRPr lang="en-CA"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416" y="1243653"/>
            <a:ext cx="4679576" cy="48384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2776" y="1664971"/>
            <a:ext cx="4080890" cy="3328823"/>
          </a:xfrm>
          <a:prstGeom prst="rect">
            <a:avLst/>
          </a:prstGeom>
        </p:spPr>
      </p:pic>
    </p:spTree>
    <p:extLst>
      <p:ext uri="{BB962C8B-B14F-4D97-AF65-F5344CB8AC3E}">
        <p14:creationId xmlns:p14="http://schemas.microsoft.com/office/powerpoint/2010/main" val="97046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Multi-Cluster Experiment</a:t>
            </a:r>
            <a:endParaRPr lang="en-CA" dirty="0"/>
          </a:p>
        </p:txBody>
      </p:sp>
      <p:sp>
        <p:nvSpPr>
          <p:cNvPr id="3" name="Content Placeholder 2"/>
          <p:cNvSpPr>
            <a:spLocks noGrp="1"/>
          </p:cNvSpPr>
          <p:nvPr>
            <p:ph idx="1"/>
          </p:nvPr>
        </p:nvSpPr>
        <p:spPr>
          <a:xfrm>
            <a:off x="259883" y="1243653"/>
            <a:ext cx="9056239" cy="5073480"/>
          </a:xfrm>
        </p:spPr>
        <p:txBody>
          <a:bodyPr>
            <a:normAutofit lnSpcReduction="10000"/>
          </a:bodyPr>
          <a:lstStyle/>
          <a:p>
            <a:r>
              <a:rPr lang="en-CA" dirty="0" smtClean="0"/>
              <a:t>“Single Trigger” procedure</a:t>
            </a:r>
          </a:p>
          <a:p>
            <a:pPr lvl="1"/>
            <a:r>
              <a:rPr lang="en-CA" dirty="0" smtClean="0"/>
              <a:t>An object was placed in front of an IR sensor in Cluster 3 at the 450s point.</a:t>
            </a:r>
          </a:p>
          <a:p>
            <a:r>
              <a:rPr lang="en-CA" dirty="0" smtClean="0"/>
              <a:t>“No Trigger” procedure</a:t>
            </a:r>
          </a:p>
          <a:p>
            <a:pPr lvl="1"/>
            <a:r>
              <a:rPr lang="en-CA" dirty="0" smtClean="0"/>
              <a:t>Undisturbed in the entire experiment.</a:t>
            </a:r>
            <a:endParaRPr lang="en-CA" dirty="0" smtClean="0"/>
          </a:p>
          <a:p>
            <a:r>
              <a:rPr lang="en-CA" dirty="0" smtClean="0"/>
              <a:t>Experimented on combinations of Spatial Mode/Random Mode and low sensitivity/high sensitivity.</a:t>
            </a:r>
          </a:p>
          <a:p>
            <a:pPr lvl="1"/>
            <a:r>
              <a:rPr lang="en-CA" dirty="0" smtClean="0"/>
              <a:t>Expected the activations of Spatial Mode should be more concentrated around the trigger location than Random Mode.</a:t>
            </a:r>
          </a:p>
          <a:p>
            <a:pPr lvl="1"/>
            <a:r>
              <a:rPr lang="en-CA" dirty="0" smtClean="0"/>
              <a:t>Expected the magnitude of activations of the trials using low-sensitivity setting would be more damped compared to high-sensitivity setting. </a:t>
            </a:r>
            <a:endParaRPr lang="en-CA" dirty="0" smtClean="0"/>
          </a:p>
          <a:p>
            <a:endParaRPr lang="en-CA" dirty="0"/>
          </a:p>
        </p:txBody>
      </p:sp>
    </p:spTree>
    <p:extLst>
      <p:ext uri="{BB962C8B-B14F-4D97-AF65-F5344CB8AC3E}">
        <p14:creationId xmlns:p14="http://schemas.microsoft.com/office/powerpoint/2010/main" val="33461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Activation Levels</a:t>
            </a:r>
            <a:endParaRPr lang="en-CA" dirty="0"/>
          </a:p>
        </p:txBody>
      </p:sp>
      <p:pic>
        <p:nvPicPr>
          <p:cNvPr id="4" name="Picture 3"/>
          <p:cNvPicPr>
            <a:picLocks noChangeAspect="1"/>
          </p:cNvPicPr>
          <p:nvPr/>
        </p:nvPicPr>
        <p:blipFill rotWithShape="1">
          <a:blip r:embed="rId3"/>
          <a:srcRect r="2739"/>
          <a:stretch/>
        </p:blipFill>
        <p:spPr>
          <a:xfrm>
            <a:off x="259883" y="1158632"/>
            <a:ext cx="8589261" cy="3727613"/>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365760" y="5002669"/>
                <a:ext cx="10133993" cy="954107"/>
              </a:xfrm>
              <a:prstGeom prst="rect">
                <a:avLst/>
              </a:prstGeom>
              <a:noFill/>
            </p:spPr>
            <p:txBody>
              <a:bodyPr wrap="none" rtlCol="0">
                <a:spAutoFit/>
              </a:bodyPr>
              <a:lstStyle/>
              <a:p>
                <a14:m>
                  <m:oMath xmlns:m="http://schemas.openxmlformats.org/officeDocument/2006/math">
                    <m:acc>
                      <m:accPr>
                        <m:chr m:val="̅"/>
                        <m:ctrlPr>
                          <a:rPr lang="en-CA" sz="2800" i="1" smtClean="0">
                            <a:solidFill>
                              <a:srgbClr val="6A6A6A"/>
                            </a:solidFill>
                            <a:latin typeface="Cambria Math" panose="02040503050406030204" pitchFamily="18" charset="0"/>
                          </a:rPr>
                        </m:ctrlPr>
                      </m:accPr>
                      <m:e>
                        <m:r>
                          <a:rPr lang="en-CA" sz="2800" b="0" i="1" smtClean="0">
                            <a:solidFill>
                              <a:srgbClr val="6A6A6A"/>
                            </a:solidFill>
                            <a:latin typeface="Cambria Math" panose="02040503050406030204" pitchFamily="18" charset="0"/>
                          </a:rPr>
                          <m:t>𝑎</m:t>
                        </m:r>
                      </m:e>
                    </m:acc>
                  </m:oMath>
                </a14:m>
                <a:r>
                  <a:rPr lang="en-CA" sz="2800" dirty="0" smtClean="0">
                    <a:solidFill>
                      <a:srgbClr val="6A6A6A"/>
                    </a:solidFill>
                  </a:rPr>
                  <a:t> is the average total activation in the 30s after the trigger point.</a:t>
                </a:r>
              </a:p>
              <a:p>
                <a14:m>
                  <m:oMath xmlns:m="http://schemas.openxmlformats.org/officeDocument/2006/math">
                    <m:acc>
                      <m:accPr>
                        <m:chr m:val="̅"/>
                        <m:ctrlPr>
                          <a:rPr lang="en-CA" sz="2800" i="1" smtClean="0">
                            <a:solidFill>
                              <a:srgbClr val="6A6A6A"/>
                            </a:solidFill>
                            <a:latin typeface="Cambria Math" panose="02040503050406030204" pitchFamily="18" charset="0"/>
                          </a:rPr>
                        </m:ctrlPr>
                      </m:accPr>
                      <m:e>
                        <m:sSub>
                          <m:sSubPr>
                            <m:ctrlPr>
                              <a:rPr lang="en-CA" sz="2800" i="1" smtClean="0">
                                <a:solidFill>
                                  <a:srgbClr val="6A6A6A"/>
                                </a:solidFill>
                                <a:latin typeface="Cambria Math" panose="02040503050406030204" pitchFamily="18" charset="0"/>
                              </a:rPr>
                            </m:ctrlPr>
                          </m:sSubPr>
                          <m:e>
                            <m:r>
                              <a:rPr lang="en-CA" sz="2800" b="0" i="1" smtClean="0">
                                <a:solidFill>
                                  <a:srgbClr val="6A6A6A"/>
                                </a:solidFill>
                                <a:latin typeface="Cambria Math" panose="02040503050406030204" pitchFamily="18" charset="0"/>
                              </a:rPr>
                              <m:t>𝑎</m:t>
                            </m:r>
                          </m:e>
                          <m:sub>
                            <m:r>
                              <a:rPr lang="en-CA" sz="2800" b="0" i="1" smtClean="0">
                                <a:solidFill>
                                  <a:srgbClr val="6A6A6A"/>
                                </a:solidFill>
                                <a:latin typeface="Cambria Math" panose="02040503050406030204" pitchFamily="18" charset="0"/>
                              </a:rPr>
                              <m:t>𝑐𝑥</m:t>
                            </m:r>
                          </m:sub>
                        </m:sSub>
                      </m:e>
                    </m:acc>
                  </m:oMath>
                </a14:m>
                <a:r>
                  <a:rPr lang="en-CA" sz="2800" dirty="0" smtClean="0">
                    <a:solidFill>
                      <a:srgbClr val="6A6A6A"/>
                    </a:solidFill>
                  </a:rPr>
                  <a:t> is the average activation within a cluster</a:t>
                </a:r>
                <a:r>
                  <a:rPr lang="en-CA" sz="2800" dirty="0">
                    <a:solidFill>
                      <a:srgbClr val="6A6A6A"/>
                    </a:solidFill>
                  </a:rPr>
                  <a:t> in the 30s after the trigger point</a:t>
                </a:r>
              </a:p>
            </p:txBody>
          </p:sp>
        </mc:Choice>
        <mc:Fallback>
          <p:sp>
            <p:nvSpPr>
              <p:cNvPr id="6" name="TextBox 5"/>
              <p:cNvSpPr txBox="1">
                <a:spLocks noRot="1" noChangeAspect="1" noMove="1" noResize="1" noEditPoints="1" noAdjustHandles="1" noChangeArrowheads="1" noChangeShapeType="1" noTextEdit="1"/>
              </p:cNvSpPr>
              <p:nvPr/>
            </p:nvSpPr>
            <p:spPr>
              <a:xfrm>
                <a:off x="365760" y="5002669"/>
                <a:ext cx="10133993" cy="954107"/>
              </a:xfrm>
              <a:prstGeom prst="rect">
                <a:avLst/>
              </a:prstGeom>
              <a:blipFill rotWithShape="0">
                <a:blip r:embed="rId4"/>
                <a:stretch>
                  <a:fillRect t="-7051" r="-181" b="-17308"/>
                </a:stretch>
              </a:blipFill>
            </p:spPr>
            <p:txBody>
              <a:bodyPr/>
              <a:lstStyle/>
              <a:p>
                <a:r>
                  <a:rPr lang="en-CA">
                    <a:noFill/>
                  </a:rPr>
                  <a:t> </a:t>
                </a:r>
              </a:p>
            </p:txBody>
          </p:sp>
        </mc:Fallback>
      </mc:AlternateContent>
    </p:spTree>
    <p:extLst>
      <p:ext uri="{BB962C8B-B14F-4D97-AF65-F5344CB8AC3E}">
        <p14:creationId xmlns:p14="http://schemas.microsoft.com/office/powerpoint/2010/main" val="11702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Spontaneous Activations</a:t>
            </a:r>
            <a:endParaRPr lang="en-CA" dirty="0"/>
          </a:p>
        </p:txBody>
      </p:sp>
      <p:pic>
        <p:nvPicPr>
          <p:cNvPr id="3" name="Picture 2"/>
          <p:cNvPicPr>
            <a:picLocks noChangeAspect="1"/>
          </p:cNvPicPr>
          <p:nvPr/>
        </p:nvPicPr>
        <p:blipFill rotWithShape="1">
          <a:blip r:embed="rId3"/>
          <a:srcRect t="22601" b="50031"/>
          <a:stretch/>
        </p:blipFill>
        <p:spPr>
          <a:xfrm>
            <a:off x="848524" y="1031632"/>
            <a:ext cx="7098715" cy="2421573"/>
          </a:xfrm>
          <a:prstGeom prst="rect">
            <a:avLst/>
          </a:prstGeom>
        </p:spPr>
      </p:pic>
      <p:pic>
        <p:nvPicPr>
          <p:cNvPr id="6" name="Picture 5"/>
          <p:cNvPicPr>
            <a:picLocks noChangeAspect="1"/>
          </p:cNvPicPr>
          <p:nvPr/>
        </p:nvPicPr>
        <p:blipFill rotWithShape="1">
          <a:blip r:embed="rId3"/>
          <a:srcRect t="72477"/>
          <a:stretch/>
        </p:blipFill>
        <p:spPr>
          <a:xfrm>
            <a:off x="848523" y="3743659"/>
            <a:ext cx="7149649" cy="2452745"/>
          </a:xfrm>
          <a:prstGeom prst="rect">
            <a:avLst/>
          </a:prstGeom>
        </p:spPr>
      </p:pic>
    </p:spTree>
    <p:extLst>
      <p:ext uri="{BB962C8B-B14F-4D97-AF65-F5344CB8AC3E}">
        <p14:creationId xmlns:p14="http://schemas.microsoft.com/office/powerpoint/2010/main" val="130360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Motivations</a:t>
            </a:r>
            <a:endParaRPr lang="en-CA" dirty="0"/>
          </a:p>
        </p:txBody>
      </p:sp>
      <p:sp>
        <p:nvSpPr>
          <p:cNvPr id="3" name="Content Placeholder 2"/>
          <p:cNvSpPr>
            <a:spLocks noGrp="1"/>
          </p:cNvSpPr>
          <p:nvPr>
            <p:ph idx="1"/>
          </p:nvPr>
        </p:nvSpPr>
        <p:spPr>
          <a:xfrm>
            <a:off x="259883" y="1243653"/>
            <a:ext cx="3992077" cy="5073480"/>
          </a:xfrm>
        </p:spPr>
        <p:txBody>
          <a:bodyPr>
            <a:normAutofit/>
          </a:bodyPr>
          <a:lstStyle/>
          <a:p>
            <a:r>
              <a:rPr lang="en-CA" dirty="0" smtClean="0"/>
              <a:t>It is part of the Living Architecture Systems Group (LASG).</a:t>
            </a:r>
          </a:p>
          <a:p>
            <a:r>
              <a:rPr lang="en-CA" dirty="0" smtClean="0"/>
              <a:t>We aims to create large-scale interactive architectural installations that exhibit life-like qualities (Beesley, 2012; Gorbet, 2015</a:t>
            </a:r>
            <a:r>
              <a:rPr lang="en-CA" dirty="0" smtClean="0"/>
              <a:t>).</a:t>
            </a:r>
            <a:endParaRPr lang="en-CA"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841" y="1031632"/>
            <a:ext cx="7471892" cy="4632574"/>
          </a:xfrm>
          <a:prstGeom prst="rect">
            <a:avLst/>
          </a:prstGeom>
        </p:spPr>
      </p:pic>
      <p:pic>
        <p:nvPicPr>
          <p:cNvPr id="5" name="Picture 4"/>
          <p:cNvPicPr>
            <a:picLocks noChangeAspect="1"/>
          </p:cNvPicPr>
          <p:nvPr/>
        </p:nvPicPr>
        <p:blipFill>
          <a:blip r:embed="rId4"/>
          <a:stretch>
            <a:fillRect/>
          </a:stretch>
        </p:blipFill>
        <p:spPr>
          <a:xfrm>
            <a:off x="8571348" y="5279119"/>
            <a:ext cx="3231160" cy="377985"/>
          </a:xfrm>
          <a:prstGeom prst="rect">
            <a:avLst/>
          </a:prstGeom>
        </p:spPr>
      </p:pic>
    </p:spTree>
    <p:extLst>
      <p:ext uri="{BB962C8B-B14F-4D97-AF65-F5344CB8AC3E}">
        <p14:creationId xmlns:p14="http://schemas.microsoft.com/office/powerpoint/2010/main" val="64942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Response Time</a:t>
            </a:r>
            <a:endParaRPr lang="en-CA" dirty="0"/>
          </a:p>
        </p:txBody>
      </p:sp>
      <p:pic>
        <p:nvPicPr>
          <p:cNvPr id="4" name="Picture 3"/>
          <p:cNvPicPr>
            <a:picLocks noChangeAspect="1"/>
          </p:cNvPicPr>
          <p:nvPr/>
        </p:nvPicPr>
        <p:blipFill rotWithShape="1">
          <a:blip r:embed="rId3"/>
          <a:srcRect r="6442"/>
          <a:stretch/>
        </p:blipFill>
        <p:spPr>
          <a:xfrm>
            <a:off x="502356" y="1031632"/>
            <a:ext cx="9050435" cy="5110984"/>
          </a:xfrm>
          <a:prstGeom prst="rect">
            <a:avLst/>
          </a:prstGeom>
        </p:spPr>
      </p:pic>
    </p:spTree>
    <p:extLst>
      <p:ext uri="{BB962C8B-B14F-4D97-AF65-F5344CB8AC3E}">
        <p14:creationId xmlns:p14="http://schemas.microsoft.com/office/powerpoint/2010/main" val="242343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p:txBody>
          <a:bodyPr/>
          <a:lstStyle/>
          <a:p>
            <a:r>
              <a:rPr lang="en-US" dirty="0" smtClean="0">
                <a:solidFill>
                  <a:srgbClr val="6A6A6A"/>
                </a:solidFill>
              </a:rPr>
              <a:t>Introduction</a:t>
            </a:r>
          </a:p>
          <a:p>
            <a:r>
              <a:rPr lang="en-US" dirty="0" smtClean="0">
                <a:solidFill>
                  <a:srgbClr val="6A6A6A"/>
                </a:solidFill>
              </a:rPr>
              <a:t>Curiosity-Based Learning Algorithm</a:t>
            </a:r>
          </a:p>
          <a:p>
            <a:r>
              <a:rPr lang="en-US" dirty="0" smtClean="0">
                <a:solidFill>
                  <a:srgbClr val="6A6A6A"/>
                </a:solidFill>
              </a:rPr>
              <a:t>Interactive </a:t>
            </a:r>
            <a:r>
              <a:rPr lang="en-US" dirty="0" smtClean="0">
                <a:solidFill>
                  <a:srgbClr val="6A6A6A"/>
                </a:solidFill>
              </a:rPr>
              <a:t>Control System</a:t>
            </a:r>
          </a:p>
          <a:p>
            <a:r>
              <a:rPr lang="en-US" dirty="0" smtClean="0">
                <a:solidFill>
                  <a:srgbClr val="6A6A6A"/>
                </a:solidFill>
              </a:rPr>
              <a:t>Experimental Validations</a:t>
            </a:r>
          </a:p>
          <a:p>
            <a:r>
              <a:rPr lang="en-US" b="1" dirty="0" smtClean="0">
                <a:solidFill>
                  <a:srgbClr val="7030A0"/>
                </a:solidFill>
              </a:rPr>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83745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Research Questions</a:t>
            </a:r>
            <a:endParaRPr lang="en-CA" dirty="0"/>
          </a:p>
        </p:txBody>
      </p:sp>
      <p:sp>
        <p:nvSpPr>
          <p:cNvPr id="3" name="Content Placeholder 2"/>
          <p:cNvSpPr>
            <a:spLocks noGrp="1"/>
          </p:cNvSpPr>
          <p:nvPr>
            <p:ph idx="1"/>
          </p:nvPr>
        </p:nvSpPr>
        <p:spPr/>
        <p:txBody>
          <a:bodyPr/>
          <a:lstStyle/>
          <a:p>
            <a:r>
              <a:rPr lang="en-CA" dirty="0" smtClean="0"/>
              <a:t>Does </a:t>
            </a:r>
            <a:r>
              <a:rPr lang="en-CA" dirty="0"/>
              <a:t>the use of the CBLA increase users’ interest level over prescripted behaviours</a:t>
            </a:r>
            <a:r>
              <a:rPr lang="en-CA" dirty="0" smtClean="0"/>
              <a:t>?</a:t>
            </a:r>
          </a:p>
          <a:p>
            <a:r>
              <a:rPr lang="en-CA" dirty="0"/>
              <a:t>Do people perceive CBLA as non-random</a:t>
            </a:r>
            <a:r>
              <a:rPr lang="en-CA" dirty="0" smtClean="0"/>
              <a:t>?</a:t>
            </a:r>
          </a:p>
          <a:p>
            <a:r>
              <a:rPr lang="en-CA" dirty="0"/>
              <a:t>Are certain behaviours more interesting than others</a:t>
            </a:r>
            <a:r>
              <a:rPr lang="en-CA" dirty="0" smtClean="0"/>
              <a:t>?</a:t>
            </a:r>
          </a:p>
        </p:txBody>
      </p:sp>
    </p:spTree>
    <p:extLst>
      <p:ext uri="{BB962C8B-B14F-4D97-AF65-F5344CB8AC3E}">
        <p14:creationId xmlns:p14="http://schemas.microsoft.com/office/powerpoint/2010/main" val="97147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Procedures</a:t>
            </a:r>
            <a:endParaRPr lang="en-CA" dirty="0"/>
          </a:p>
        </p:txBody>
      </p:sp>
      <p:sp>
        <p:nvSpPr>
          <p:cNvPr id="3" name="Content Placeholder 2"/>
          <p:cNvSpPr>
            <a:spLocks noGrp="1"/>
          </p:cNvSpPr>
          <p:nvPr>
            <p:ph idx="1"/>
          </p:nvPr>
        </p:nvSpPr>
        <p:spPr>
          <a:xfrm>
            <a:off x="259882" y="1243653"/>
            <a:ext cx="8227901" cy="5073480"/>
          </a:xfrm>
        </p:spPr>
        <p:txBody>
          <a:bodyPr/>
          <a:lstStyle/>
          <a:p>
            <a:r>
              <a:rPr lang="en-CA" dirty="0" smtClean="0"/>
              <a:t>The participant interact with sculpture running Spatial Mode with high sensitivity setting for 20 min.</a:t>
            </a:r>
          </a:p>
          <a:p>
            <a:r>
              <a:rPr lang="en-CA" dirty="0" smtClean="0"/>
              <a:t>During the trial, participants are asked to fill out a questionnaire card 8 times. </a:t>
            </a:r>
          </a:p>
          <a:p>
            <a:r>
              <a:rPr lang="en-CA" dirty="0" smtClean="0"/>
              <a:t>In the middle of the trial, the behaviour will switch from Spatial Mode to Random or vice versa.</a:t>
            </a:r>
            <a:endParaRPr lang="en-CA" dirty="0"/>
          </a:p>
          <a:p>
            <a:r>
              <a:rPr lang="en-CA" dirty="0" smtClean="0"/>
              <a:t>The participant fills out an exit survey after the trial.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095" y="699246"/>
            <a:ext cx="2741663" cy="4797911"/>
          </a:xfrm>
          <a:prstGeom prst="rect">
            <a:avLst/>
          </a:prstGeom>
          <a:ln w="12700">
            <a:solidFill>
              <a:schemeClr val="tx1"/>
            </a:solidFill>
          </a:ln>
        </p:spPr>
      </p:pic>
    </p:spTree>
    <p:extLst>
      <p:ext uri="{BB962C8B-B14F-4D97-AF65-F5344CB8AC3E}">
        <p14:creationId xmlns:p14="http://schemas.microsoft.com/office/powerpoint/2010/main" val="633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Results</a:t>
            </a:r>
            <a:endParaRPr lang="en-CA" dirty="0"/>
          </a:p>
        </p:txBody>
      </p:sp>
      <p:sp>
        <p:nvSpPr>
          <p:cNvPr id="3" name="Content Placeholder 2"/>
          <p:cNvSpPr>
            <a:spLocks noGrp="1"/>
          </p:cNvSpPr>
          <p:nvPr>
            <p:ph idx="1"/>
          </p:nvPr>
        </p:nvSpPr>
        <p:spPr/>
        <p:txBody>
          <a:bodyPr>
            <a:normAutofit fontScale="92500" lnSpcReduction="10000"/>
          </a:bodyPr>
          <a:lstStyle/>
          <a:p>
            <a:r>
              <a:rPr lang="en-CA" dirty="0" smtClean="0"/>
              <a:t>CBLA Mode was reported to be 25% less interesting than Prescripted Mode.</a:t>
            </a:r>
          </a:p>
          <a:p>
            <a:r>
              <a:rPr lang="en-CA" dirty="0" smtClean="0"/>
              <a:t>Reported interest level increased by 33% when switched from CBLA Mode to Prescripted Mode.</a:t>
            </a:r>
          </a:p>
          <a:p>
            <a:r>
              <a:rPr lang="en-CA" dirty="0" smtClean="0"/>
              <a:t>Moderate positive correlation was found between perceived responsiveness and interest level.</a:t>
            </a:r>
          </a:p>
          <a:p>
            <a:r>
              <a:rPr lang="en-CA" dirty="0" smtClean="0"/>
              <a:t>CBLA Mode tends to be described as “random” or “unresponsive”</a:t>
            </a:r>
          </a:p>
          <a:p>
            <a:r>
              <a:rPr lang="en-CA" dirty="0" smtClean="0"/>
              <a:t>Weak positive correlation were found between overall activation levels and interest level. Proximal didn’t show stronger positive correlation.</a:t>
            </a:r>
          </a:p>
        </p:txBody>
      </p:sp>
    </p:spTree>
    <p:extLst>
      <p:ext uri="{BB962C8B-B14F-4D97-AF65-F5344CB8AC3E}">
        <p14:creationId xmlns:p14="http://schemas.microsoft.com/office/powerpoint/2010/main" val="185084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Discussions</a:t>
            </a:r>
            <a:endParaRPr lang="en-CA" dirty="0"/>
          </a:p>
        </p:txBody>
      </p:sp>
      <p:sp>
        <p:nvSpPr>
          <p:cNvPr id="3" name="Content Placeholder 2"/>
          <p:cNvSpPr>
            <a:spLocks noGrp="1"/>
          </p:cNvSpPr>
          <p:nvPr>
            <p:ph idx="1"/>
          </p:nvPr>
        </p:nvSpPr>
        <p:spPr/>
        <p:txBody>
          <a:bodyPr>
            <a:normAutofit fontScale="85000" lnSpcReduction="10000"/>
          </a:bodyPr>
          <a:lstStyle/>
          <a:p>
            <a:r>
              <a:rPr lang="en-CA" dirty="0" smtClean="0"/>
              <a:t>Is life-like behaviours interesting?</a:t>
            </a:r>
            <a:endParaRPr lang="en-CA" dirty="0"/>
          </a:p>
          <a:p>
            <a:pPr lvl="1"/>
            <a:r>
              <a:rPr lang="en-CA" dirty="0" smtClean="0"/>
              <a:t>Several participants show that, during the trial, they tried to discover the responsive behaviours of the sculpture.</a:t>
            </a:r>
          </a:p>
          <a:p>
            <a:pPr lvl="1"/>
            <a:r>
              <a:rPr lang="en-CA" dirty="0"/>
              <a:t>Harder to observe causal </a:t>
            </a:r>
            <a:r>
              <a:rPr lang="en-CA" dirty="0" smtClean="0"/>
              <a:t>relationship when behaviours is varying and often activates autonomously. Thus, it appears less predictable.</a:t>
            </a:r>
          </a:p>
          <a:p>
            <a:r>
              <a:rPr lang="en-CA" dirty="0" smtClean="0"/>
              <a:t>Delays in response of the CBLA behaviours made it less interesting?</a:t>
            </a:r>
          </a:p>
          <a:p>
            <a:r>
              <a:rPr lang="en-CA" dirty="0" smtClean="0"/>
              <a:t>Would participants who have better understanding of concepts behind the work find it more interesting?</a:t>
            </a:r>
          </a:p>
          <a:p>
            <a:r>
              <a:rPr lang="en-CA" dirty="0" smtClean="0"/>
              <a:t>Were the trials too short?</a:t>
            </a:r>
          </a:p>
          <a:p>
            <a:r>
              <a:rPr lang="en-CA" dirty="0" smtClean="0"/>
              <a:t>Were the user interaction in this user study representative of interaction in a typical exhibition setting?</a:t>
            </a:r>
          </a:p>
          <a:p>
            <a:r>
              <a:rPr lang="en-CA" dirty="0" smtClean="0"/>
              <a:t>Categorization of participants might be necessary to discover more useful information about user response to different kinds of behaviours.</a:t>
            </a:r>
          </a:p>
        </p:txBody>
      </p:sp>
    </p:spTree>
    <p:extLst>
      <p:ext uri="{BB962C8B-B14F-4D97-AF65-F5344CB8AC3E}">
        <p14:creationId xmlns:p14="http://schemas.microsoft.com/office/powerpoint/2010/main" val="340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Conclusions</a:t>
            </a:r>
            <a:endParaRPr lang="en-CA" dirty="0"/>
          </a:p>
        </p:txBody>
      </p:sp>
      <p:sp>
        <p:nvSpPr>
          <p:cNvPr id="3" name="Content Placeholder 2"/>
          <p:cNvSpPr>
            <a:spLocks noGrp="1"/>
          </p:cNvSpPr>
          <p:nvPr>
            <p:ph idx="1"/>
          </p:nvPr>
        </p:nvSpPr>
        <p:spPr/>
        <p:txBody>
          <a:bodyPr>
            <a:normAutofit fontScale="85000" lnSpcReduction="10000"/>
          </a:bodyPr>
          <a:lstStyle/>
          <a:p>
            <a:r>
              <a:rPr lang="en-CA" dirty="0" smtClean="0"/>
              <a:t>CBLA System</a:t>
            </a:r>
            <a:endParaRPr lang="en-CA" dirty="0"/>
          </a:p>
          <a:p>
            <a:pPr lvl="1"/>
            <a:r>
              <a:rPr lang="en-CA" dirty="0" smtClean="0"/>
              <a:t>Autonomous behaviour generation system was developed by applying reinforcement algorithm that mimics curiosity.</a:t>
            </a:r>
          </a:p>
          <a:p>
            <a:pPr lvl="1"/>
            <a:r>
              <a:rPr lang="en-CA" dirty="0" smtClean="0"/>
              <a:t>Extended the IAC algorithm for a distributed sculptural system by using a network of CBLA Nodes.</a:t>
            </a:r>
          </a:p>
          <a:p>
            <a:pPr lvl="1"/>
            <a:r>
              <a:rPr lang="en-CA" dirty="0" smtClean="0"/>
              <a:t>Adjusting the maximum activation levels based on relative action value provided visual indication of the CBLA Node’s learning process.</a:t>
            </a:r>
            <a:endParaRPr lang="en-CA" dirty="0" smtClean="0"/>
          </a:p>
          <a:p>
            <a:r>
              <a:rPr lang="en-CA" dirty="0" smtClean="0"/>
              <a:t>Interactive Control System</a:t>
            </a:r>
          </a:p>
          <a:p>
            <a:pPr lvl="1"/>
            <a:r>
              <a:rPr lang="en-CA" dirty="0" smtClean="0"/>
              <a:t>A new set of electronics and control software was developed to control and sample a larger number of sensors and actuators, and to run the CBLA.</a:t>
            </a:r>
            <a:endParaRPr lang="en-CA" dirty="0" smtClean="0"/>
          </a:p>
          <a:p>
            <a:r>
              <a:rPr lang="en-CA" dirty="0" smtClean="0"/>
              <a:t>User </a:t>
            </a:r>
            <a:r>
              <a:rPr lang="en-CA" dirty="0" smtClean="0"/>
              <a:t>Interaction</a:t>
            </a:r>
            <a:endParaRPr lang="en-CA" dirty="0" smtClean="0"/>
          </a:p>
          <a:p>
            <a:pPr lvl="1"/>
            <a:r>
              <a:rPr lang="en-CA" dirty="0" smtClean="0"/>
              <a:t>CBLA Mode was shown to be less interesting than Prescripted Behaviours</a:t>
            </a:r>
            <a:r>
              <a:rPr lang="en-CA" dirty="0" smtClean="0"/>
              <a:t>.</a:t>
            </a:r>
          </a:p>
          <a:p>
            <a:pPr lvl="1"/>
            <a:r>
              <a:rPr lang="en-CA" dirty="0" smtClean="0"/>
              <a:t>Weak to moderate positive correlations were found between activation levels, perceived responsiveness, and the users’ level of interest.</a:t>
            </a:r>
          </a:p>
          <a:p>
            <a:pPr lvl="1"/>
            <a:endParaRPr lang="en-CA" dirty="0" smtClean="0"/>
          </a:p>
        </p:txBody>
      </p:sp>
    </p:spTree>
    <p:extLst>
      <p:ext uri="{BB962C8B-B14F-4D97-AF65-F5344CB8AC3E}">
        <p14:creationId xmlns:p14="http://schemas.microsoft.com/office/powerpoint/2010/main" val="189672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Future </a:t>
            </a:r>
            <a:r>
              <a:rPr lang="en-CA" dirty="0" smtClean="0"/>
              <a:t>Work</a:t>
            </a:r>
            <a:endParaRPr lang="en-CA" dirty="0"/>
          </a:p>
        </p:txBody>
      </p:sp>
      <p:sp>
        <p:nvSpPr>
          <p:cNvPr id="3" name="Content Placeholder 2"/>
          <p:cNvSpPr>
            <a:spLocks noGrp="1"/>
          </p:cNvSpPr>
          <p:nvPr>
            <p:ph idx="1"/>
          </p:nvPr>
        </p:nvSpPr>
        <p:spPr>
          <a:xfrm>
            <a:off x="259882" y="1243653"/>
            <a:ext cx="9690942" cy="5073480"/>
          </a:xfrm>
        </p:spPr>
        <p:txBody>
          <a:bodyPr>
            <a:normAutofit lnSpcReduction="10000"/>
          </a:bodyPr>
          <a:lstStyle/>
          <a:p>
            <a:r>
              <a:rPr lang="en-CA" dirty="0" smtClean="0"/>
              <a:t>CBLA System</a:t>
            </a:r>
            <a:endParaRPr lang="en-CA" dirty="0"/>
          </a:p>
          <a:p>
            <a:pPr lvl="1"/>
            <a:r>
              <a:rPr lang="en-CA" dirty="0" smtClean="0"/>
              <a:t>Experiment with different </a:t>
            </a:r>
            <a:r>
              <a:rPr lang="en-CA" dirty="0" smtClean="0"/>
              <a:t>parameters and </a:t>
            </a:r>
            <a:r>
              <a:rPr lang="en-CA" dirty="0" smtClean="0"/>
              <a:t>settings.</a:t>
            </a:r>
            <a:endParaRPr lang="en-CA" dirty="0" smtClean="0"/>
          </a:p>
          <a:p>
            <a:pPr lvl="1"/>
            <a:r>
              <a:rPr lang="en-CA" dirty="0" smtClean="0"/>
              <a:t>Enable merging </a:t>
            </a:r>
            <a:r>
              <a:rPr lang="en-CA" dirty="0" smtClean="0"/>
              <a:t>of similar regions and removal of obsolete regions to enable long term operation.</a:t>
            </a:r>
            <a:endParaRPr lang="en-CA" dirty="0" smtClean="0"/>
          </a:p>
          <a:p>
            <a:r>
              <a:rPr lang="en-CA" dirty="0" smtClean="0"/>
              <a:t>Interactive Control System</a:t>
            </a:r>
          </a:p>
          <a:p>
            <a:pPr lvl="1"/>
            <a:r>
              <a:rPr lang="en-CA" dirty="0" smtClean="0"/>
              <a:t>Move to distributed platform for increased robustness.</a:t>
            </a:r>
            <a:endParaRPr lang="en-CA" dirty="0" smtClean="0"/>
          </a:p>
          <a:p>
            <a:r>
              <a:rPr lang="en-CA" dirty="0" smtClean="0"/>
              <a:t>User study</a:t>
            </a:r>
          </a:p>
          <a:p>
            <a:pPr lvl="1"/>
            <a:r>
              <a:rPr lang="en-CA" dirty="0" smtClean="0"/>
              <a:t>Study the effect </a:t>
            </a:r>
            <a:r>
              <a:rPr lang="en-CA" dirty="0" smtClean="0"/>
              <a:t>of response </a:t>
            </a:r>
            <a:r>
              <a:rPr lang="en-CA" dirty="0" smtClean="0"/>
              <a:t>time and predictability.</a:t>
            </a:r>
            <a:endParaRPr lang="en-CA" dirty="0" smtClean="0"/>
          </a:p>
          <a:p>
            <a:pPr lvl="1"/>
            <a:r>
              <a:rPr lang="en-CA" dirty="0" smtClean="0"/>
              <a:t>Investigate the causes of the correlations.</a:t>
            </a:r>
            <a:endParaRPr lang="en-CA" dirty="0" smtClean="0"/>
          </a:p>
          <a:p>
            <a:pPr lvl="1"/>
            <a:r>
              <a:rPr lang="en-CA" dirty="0" smtClean="0"/>
              <a:t>Categorize or align users’ expectations;</a:t>
            </a:r>
            <a:endParaRPr lang="en-CA" dirty="0" smtClean="0"/>
          </a:p>
          <a:p>
            <a:pPr lvl="1"/>
            <a:r>
              <a:rPr lang="en-CA" dirty="0" smtClean="0"/>
              <a:t>Design studies that </a:t>
            </a:r>
            <a:r>
              <a:rPr lang="en-CA" dirty="0" smtClean="0"/>
              <a:t>better resemble the typical settings and use cases and conduct studies over a longer period of time.</a:t>
            </a:r>
            <a:endParaRPr lang="en-CA" dirty="0"/>
          </a:p>
        </p:txBody>
      </p:sp>
    </p:spTree>
    <p:extLst>
      <p:ext uri="{BB962C8B-B14F-4D97-AF65-F5344CB8AC3E}">
        <p14:creationId xmlns:p14="http://schemas.microsoft.com/office/powerpoint/2010/main" val="83106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Aurora Interactive Sculpture</a:t>
            </a:r>
            <a:endParaRPr lang="en-CA" dirty="0"/>
          </a:p>
        </p:txBody>
      </p:sp>
      <p:pic>
        <p:nvPicPr>
          <p:cNvPr id="5" name="Picture 4"/>
          <p:cNvPicPr>
            <a:picLocks noChangeAspect="1"/>
          </p:cNvPicPr>
          <p:nvPr/>
        </p:nvPicPr>
        <p:blipFill>
          <a:blip r:embed="rId5"/>
          <a:stretch>
            <a:fillRect/>
          </a:stretch>
        </p:blipFill>
        <p:spPr>
          <a:xfrm>
            <a:off x="8571348" y="5279119"/>
            <a:ext cx="3231160" cy="377985"/>
          </a:xfrm>
          <a:prstGeom prst="rect">
            <a:avLst/>
          </a:prstGeom>
        </p:spPr>
      </p:pic>
      <p:pic>
        <p:nvPicPr>
          <p:cNvPr id="9" name="Aurora-HD">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6"/>
          <a:stretch>
            <a:fillRect/>
          </a:stretch>
        </p:blipFill>
        <p:spPr>
          <a:xfrm>
            <a:off x="433388" y="1243013"/>
            <a:ext cx="9020175" cy="5073650"/>
          </a:xfrm>
        </p:spPr>
      </p:pic>
      <p:sp>
        <p:nvSpPr>
          <p:cNvPr id="10" name="Rectangle 9"/>
          <p:cNvSpPr/>
          <p:nvPr/>
        </p:nvSpPr>
        <p:spPr>
          <a:xfrm>
            <a:off x="6702548" y="6343378"/>
            <a:ext cx="2675732" cy="369332"/>
          </a:xfrm>
          <a:prstGeom prst="rect">
            <a:avLst/>
          </a:prstGeom>
        </p:spPr>
        <p:txBody>
          <a:bodyPr wrap="none">
            <a:spAutoFit/>
          </a:bodyPr>
          <a:lstStyle/>
          <a:p>
            <a:r>
              <a:rPr lang="en-CA" dirty="0"/>
              <a:t>https://vimeo.com/109144234</a:t>
            </a:r>
          </a:p>
        </p:txBody>
      </p:sp>
    </p:spTree>
    <p:extLst>
      <p:ext uri="{BB962C8B-B14F-4D97-AF65-F5344CB8AC3E}">
        <p14:creationId xmlns:p14="http://schemas.microsoft.com/office/powerpoint/2010/main" val="67923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Objectives</a:t>
            </a:r>
            <a:endParaRPr lang="en-CA" dirty="0"/>
          </a:p>
        </p:txBody>
      </p:sp>
      <p:sp>
        <p:nvSpPr>
          <p:cNvPr id="6" name="Content Placeholder 5"/>
          <p:cNvSpPr>
            <a:spLocks noGrp="1"/>
          </p:cNvSpPr>
          <p:nvPr>
            <p:ph idx="1"/>
          </p:nvPr>
        </p:nvSpPr>
        <p:spPr/>
        <p:txBody>
          <a:bodyPr/>
          <a:lstStyle/>
          <a:p>
            <a:r>
              <a:rPr lang="en-CA" dirty="0" smtClean="0"/>
              <a:t>To enable the sculptural system to generate varying behaviours autonomously.</a:t>
            </a:r>
          </a:p>
          <a:p>
            <a:r>
              <a:rPr lang="en-CA" dirty="0" smtClean="0"/>
              <a:t>To characterize these autonomous behaviours and the system’s responses to human interactions.</a:t>
            </a:r>
          </a:p>
          <a:p>
            <a:r>
              <a:rPr lang="en-CA" dirty="0" smtClean="0"/>
              <a:t>To study the responses and perceptions of the users.</a:t>
            </a:r>
          </a:p>
        </p:txBody>
      </p:sp>
    </p:spTree>
    <p:extLst>
      <p:ext uri="{BB962C8B-B14F-4D97-AF65-F5344CB8AC3E}">
        <p14:creationId xmlns:p14="http://schemas.microsoft.com/office/powerpoint/2010/main" val="157768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Approach</a:t>
            </a:r>
            <a:endParaRPr lang="en-CA" dirty="0"/>
          </a:p>
        </p:txBody>
      </p:sp>
      <p:sp>
        <p:nvSpPr>
          <p:cNvPr id="3" name="Content Placeholder 2"/>
          <p:cNvSpPr>
            <a:spLocks noGrp="1"/>
          </p:cNvSpPr>
          <p:nvPr>
            <p:ph idx="1"/>
          </p:nvPr>
        </p:nvSpPr>
        <p:spPr/>
        <p:txBody>
          <a:bodyPr/>
          <a:lstStyle/>
          <a:p>
            <a:r>
              <a:rPr lang="en-CA" dirty="0" smtClean="0"/>
              <a:t>Introduce the Curiosity-Based Learning Algorithm (CBLA</a:t>
            </a:r>
            <a:r>
              <a:rPr lang="en-CA" dirty="0" smtClean="0"/>
              <a:t>)</a:t>
            </a:r>
            <a:endParaRPr lang="en-CA" dirty="0" smtClean="0"/>
          </a:p>
          <a:p>
            <a:pPr lvl="1"/>
            <a:r>
              <a:rPr lang="en-CA" dirty="0" smtClean="0"/>
              <a:t>It </a:t>
            </a:r>
            <a:r>
              <a:rPr lang="en-CA" dirty="0" smtClean="0"/>
              <a:t>recasts the sculptural system as a set of agents driven by an intrinsic desire to learn.</a:t>
            </a:r>
          </a:p>
          <a:p>
            <a:pPr lvl="1"/>
            <a:r>
              <a:rPr lang="en-CA" dirty="0" smtClean="0"/>
              <a:t>It is based on the Intelligent Adaptive Curiosity (IAC) algorithm (</a:t>
            </a:r>
            <a:r>
              <a:rPr lang="en-CA" dirty="0" err="1" smtClean="0"/>
              <a:t>Oudeyer</a:t>
            </a:r>
            <a:r>
              <a:rPr lang="en-CA" dirty="0" smtClean="0"/>
              <a:t>, 2007</a:t>
            </a:r>
            <a:r>
              <a:rPr lang="en-CA" dirty="0" smtClean="0"/>
              <a:t>).</a:t>
            </a:r>
          </a:p>
          <a:p>
            <a:r>
              <a:rPr lang="en-CA" dirty="0" smtClean="0"/>
              <a:t>Build an experimental test bed implementing the CBLA</a:t>
            </a:r>
          </a:p>
          <a:p>
            <a:r>
              <a:rPr lang="en-CA" dirty="0" smtClean="0"/>
              <a:t>Conduct experiments and user study on the test bed</a:t>
            </a:r>
          </a:p>
          <a:p>
            <a:pPr lvl="1"/>
            <a:r>
              <a:rPr lang="en-CA" dirty="0" smtClean="0"/>
              <a:t>We </a:t>
            </a:r>
            <a:r>
              <a:rPr lang="en-CA" dirty="0"/>
              <a:t>c</a:t>
            </a:r>
            <a:r>
              <a:rPr lang="en-CA" dirty="0" smtClean="0"/>
              <a:t>ompare results under different configurations and </a:t>
            </a:r>
            <a:r>
              <a:rPr lang="en-CA" dirty="0" smtClean="0"/>
              <a:t>against the non-varying prescripted behaviours.</a:t>
            </a:r>
            <a:endParaRPr lang="en-CA" dirty="0" smtClean="0"/>
          </a:p>
        </p:txBody>
      </p:sp>
    </p:spTree>
    <p:extLst>
      <p:ext uri="{BB962C8B-B14F-4D97-AF65-F5344CB8AC3E}">
        <p14:creationId xmlns:p14="http://schemas.microsoft.com/office/powerpoint/2010/main" val="12593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Contributions</a:t>
            </a:r>
            <a:endParaRPr lang="en-CA" dirty="0"/>
          </a:p>
        </p:txBody>
      </p:sp>
      <p:sp>
        <p:nvSpPr>
          <p:cNvPr id="3" name="Content Placeholder 2"/>
          <p:cNvSpPr>
            <a:spLocks noGrp="1"/>
          </p:cNvSpPr>
          <p:nvPr>
            <p:ph idx="1"/>
          </p:nvPr>
        </p:nvSpPr>
        <p:spPr/>
        <p:txBody>
          <a:bodyPr/>
          <a:lstStyle/>
          <a:p>
            <a:r>
              <a:rPr lang="en-CA" dirty="0" smtClean="0"/>
              <a:t>An </a:t>
            </a:r>
            <a:r>
              <a:rPr lang="en-CA" dirty="0"/>
              <a:t>algorithm for generating autonomous behaviours for a large scale kinetic </a:t>
            </a:r>
            <a:r>
              <a:rPr lang="en-CA" dirty="0" smtClean="0"/>
              <a:t>sculptural </a:t>
            </a:r>
            <a:r>
              <a:rPr lang="en-CA" dirty="0"/>
              <a:t>system during interaction with an occupant was developed</a:t>
            </a:r>
            <a:r>
              <a:rPr lang="en-CA" dirty="0" smtClean="0"/>
              <a:t>. </a:t>
            </a:r>
            <a:endParaRPr lang="en-CA" dirty="0" smtClean="0"/>
          </a:p>
          <a:p>
            <a:r>
              <a:rPr lang="en-CA" dirty="0" smtClean="0"/>
              <a:t>A </a:t>
            </a:r>
            <a:r>
              <a:rPr lang="en-CA" dirty="0" smtClean="0"/>
              <a:t>user study </a:t>
            </a:r>
            <a:r>
              <a:rPr lang="en-CA" dirty="0" smtClean="0"/>
              <a:t> was conducted to examine </a:t>
            </a:r>
            <a:r>
              <a:rPr lang="en-CA" dirty="0"/>
              <a:t>how human occupants perceive the behaviours </a:t>
            </a:r>
            <a:r>
              <a:rPr lang="en-CA" dirty="0" smtClean="0"/>
              <a:t>of the </a:t>
            </a:r>
            <a:r>
              <a:rPr lang="en-CA" dirty="0"/>
              <a:t>sculpture and respond in </a:t>
            </a:r>
            <a:r>
              <a:rPr lang="en-CA" dirty="0" smtClean="0"/>
              <a:t>turn.</a:t>
            </a:r>
            <a:endParaRPr lang="en-CA" dirty="0"/>
          </a:p>
        </p:txBody>
      </p:sp>
    </p:spTree>
    <p:extLst>
      <p:ext uri="{BB962C8B-B14F-4D97-AF65-F5344CB8AC3E}">
        <p14:creationId xmlns:p14="http://schemas.microsoft.com/office/powerpoint/2010/main" val="288444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solidFill>
                  <a:srgbClr val="6A6A6A"/>
                </a:solidFill>
              </a:rPr>
              <a:t>Introduction</a:t>
            </a:r>
          </a:p>
          <a:p>
            <a:r>
              <a:rPr lang="en-US" b="1" dirty="0" smtClean="0">
                <a:solidFill>
                  <a:srgbClr val="005DA2"/>
                </a:solidFill>
              </a:rPr>
              <a:t>Curiosity-Based Learning Algorithm</a:t>
            </a:r>
          </a:p>
          <a:p>
            <a:r>
              <a:rPr lang="en-US" dirty="0" smtClean="0"/>
              <a:t>Interactive </a:t>
            </a:r>
            <a:r>
              <a:rPr lang="en-US" dirty="0" smtClean="0"/>
              <a:t>Control System</a:t>
            </a:r>
          </a:p>
          <a:p>
            <a:r>
              <a:rPr lang="en-US" dirty="0" smtClean="0"/>
              <a:t>Experimental Validations</a:t>
            </a:r>
          </a:p>
          <a:p>
            <a:r>
              <a:rPr lang="en-US" dirty="0" smtClean="0"/>
              <a:t>User Study</a:t>
            </a:r>
          </a:p>
          <a:p>
            <a:r>
              <a:rPr lang="en-US" dirty="0" smtClean="0"/>
              <a:t>Conclusions and Future Work</a:t>
            </a:r>
          </a:p>
          <a:p>
            <a:endParaRPr lang="en-US" dirty="0" smtClean="0"/>
          </a:p>
          <a:p>
            <a:endParaRPr lang="en-US" dirty="0"/>
          </a:p>
        </p:txBody>
      </p:sp>
    </p:spTree>
    <p:extLst>
      <p:ext uri="{BB962C8B-B14F-4D97-AF65-F5344CB8AC3E}">
        <p14:creationId xmlns:p14="http://schemas.microsoft.com/office/powerpoint/2010/main" val="386991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442"/>
          <a:stretch/>
        </p:blipFill>
        <p:spPr>
          <a:xfrm>
            <a:off x="3866235" y="1705913"/>
            <a:ext cx="5876852" cy="4253256"/>
          </a:xfrm>
          <a:prstGeom prst="rect">
            <a:avLst/>
          </a:prstGeom>
        </p:spPr>
      </p:pic>
      <p:sp>
        <p:nvSpPr>
          <p:cNvPr id="2" name="Title 1"/>
          <p:cNvSpPr>
            <a:spLocks noGrp="1"/>
          </p:cNvSpPr>
          <p:nvPr>
            <p:ph type="title"/>
          </p:nvPr>
        </p:nvSpPr>
        <p:spPr/>
        <p:txBody>
          <a:bodyPr>
            <a:normAutofit/>
          </a:bodyPr>
          <a:lstStyle/>
          <a:p>
            <a:r>
              <a:rPr lang="en-CA" dirty="0" smtClean="0"/>
              <a:t>Intelligent Adaptive Curiosity (IAC)</a:t>
            </a:r>
            <a:endParaRPr lang="en-CA" dirty="0"/>
          </a:p>
        </p:txBody>
      </p:sp>
      <p:sp>
        <p:nvSpPr>
          <p:cNvPr id="3" name="Content Placeholder 2"/>
          <p:cNvSpPr>
            <a:spLocks noGrp="1"/>
          </p:cNvSpPr>
          <p:nvPr>
            <p:ph idx="1"/>
          </p:nvPr>
        </p:nvSpPr>
        <p:spPr>
          <a:xfrm>
            <a:off x="259883" y="898236"/>
            <a:ext cx="9083813" cy="807677"/>
          </a:xfrm>
        </p:spPr>
        <p:txBody>
          <a:bodyPr>
            <a:normAutofit/>
          </a:bodyPr>
          <a:lstStyle/>
          <a:p>
            <a:pPr marL="0" indent="0">
              <a:buNone/>
            </a:pPr>
            <a:r>
              <a:rPr lang="en-CA" sz="2000" dirty="0" err="1"/>
              <a:t>Oudeyer</a:t>
            </a:r>
            <a:r>
              <a:rPr lang="en-CA" sz="2000" dirty="0"/>
              <a:t>, P., Kaplan, F., &amp; </a:t>
            </a:r>
            <a:r>
              <a:rPr lang="en-CA" sz="2000" dirty="0" err="1"/>
              <a:t>Hafner</a:t>
            </a:r>
            <a:r>
              <a:rPr lang="en-CA" sz="2000" dirty="0"/>
              <a:t>, V. V. (2007). </a:t>
            </a:r>
            <a:r>
              <a:rPr lang="en-CA" sz="2000" u="sng" dirty="0">
                <a:solidFill>
                  <a:schemeClr val="accent1">
                    <a:lumMod val="75000"/>
                  </a:schemeClr>
                </a:solidFill>
              </a:rPr>
              <a:t>Intrinsic motivation systems for autonomous mental development</a:t>
            </a:r>
            <a:r>
              <a:rPr lang="en-CA" sz="2000" dirty="0"/>
              <a:t>.</a:t>
            </a:r>
            <a:r>
              <a:rPr lang="en-CA" sz="2000" i="1" dirty="0"/>
              <a:t> IEEE Transactions on Evolutionary Computation, 11</a:t>
            </a:r>
            <a:r>
              <a:rPr lang="en-CA" sz="2000" dirty="0"/>
              <a:t>(2), 265-286</a:t>
            </a:r>
            <a:endParaRPr lang="en-CA" sz="2000" dirty="0"/>
          </a:p>
        </p:txBody>
      </p:sp>
      <p:sp>
        <p:nvSpPr>
          <p:cNvPr id="5" name="Content Placeholder 2"/>
          <p:cNvSpPr txBox="1">
            <a:spLocks/>
          </p:cNvSpPr>
          <p:nvPr/>
        </p:nvSpPr>
        <p:spPr>
          <a:xfrm>
            <a:off x="-139508" y="1861590"/>
            <a:ext cx="4228032" cy="4780948"/>
          </a:xfrm>
          <a:prstGeom prst="rect">
            <a:avLst/>
          </a:prstGeom>
        </p:spPr>
        <p:txBody>
          <a:bodyPr vert="horz" lIns="91440" tIns="45720" rIns="91440" bIns="45720" rtlCol="0">
            <a:normAutofit/>
          </a:bodyPr>
          <a:lstStyle>
            <a:lvl1pPr marL="288925" indent="-288925" algn="l" defTabSz="914400" rtl="0" eaLnBrk="1" latinLnBrk="0" hangingPunct="1">
              <a:lnSpc>
                <a:spcPct val="90000"/>
              </a:lnSpc>
              <a:spcBef>
                <a:spcPts val="1000"/>
              </a:spcBef>
              <a:buClr>
                <a:schemeClr val="tx1"/>
              </a:buClr>
              <a:buSzPct val="85000"/>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buClr>
              <a:buSzPct val="85000"/>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CA" i="1" dirty="0" err="1" smtClean="0"/>
              <a:t>classM</a:t>
            </a:r>
            <a:r>
              <a:rPr lang="en-CA" dirty="0" smtClean="0"/>
              <a:t> predicts consequence of action given context.</a:t>
            </a:r>
            <a:endParaRPr lang="en-CA" dirty="0"/>
          </a:p>
          <a:p>
            <a:pPr lvl="1"/>
            <a:r>
              <a:rPr lang="en-CA" i="1" dirty="0" err="1" smtClean="0"/>
              <a:t>metaM</a:t>
            </a:r>
            <a:r>
              <a:rPr lang="en-CA" dirty="0" smtClean="0"/>
              <a:t> predicts error in </a:t>
            </a:r>
            <a:r>
              <a:rPr lang="en-CA" i="1" dirty="0" err="1" smtClean="0"/>
              <a:t>classM</a:t>
            </a:r>
            <a:r>
              <a:rPr lang="en-CA" dirty="0" err="1" smtClean="0"/>
              <a:t>’s</a:t>
            </a:r>
            <a:r>
              <a:rPr lang="en-CA" dirty="0" smtClean="0"/>
              <a:t> prediction.</a:t>
            </a:r>
          </a:p>
          <a:p>
            <a:pPr lvl="1"/>
            <a:r>
              <a:rPr lang="en-CA" i="1" dirty="0" smtClean="0"/>
              <a:t>LP</a:t>
            </a:r>
            <a:r>
              <a:rPr lang="en-CA" dirty="0" smtClean="0"/>
              <a:t> is the expected reduction of error that are in similar sensorimotor context.</a:t>
            </a:r>
          </a:p>
        </p:txBody>
      </p:sp>
    </p:spTree>
    <p:extLst>
      <p:ext uri="{BB962C8B-B14F-4D97-AF65-F5344CB8AC3E}">
        <p14:creationId xmlns:p14="http://schemas.microsoft.com/office/powerpoint/2010/main" val="36432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aterloo_Blue">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aterloo_Blue" id="{955C328E-34C6-4FF4-ABB9-629F55EB7E59}" vid="{10861BC0-BB45-4166-89F0-C5F252718259}"/>
    </a:ext>
  </a:extLst>
</a:theme>
</file>

<file path=ppt/theme/theme2.xml><?xml version="1.0" encoding="utf-8"?>
<a:theme xmlns:a="http://schemas.openxmlformats.org/drawingml/2006/main" name="Waterloo_White">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aterloo_Red">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aterloo_Green">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aterloo_Yellow">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aterloo_Purple">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aterloo_DarkGrey">
  <a:themeElements>
    <a:clrScheme name="UofWaterloo2015_rev2">
      <a:dk1>
        <a:sysClr val="windowText" lastClr="000000"/>
      </a:dk1>
      <a:lt1>
        <a:sysClr val="window" lastClr="FFFFFF"/>
      </a:lt1>
      <a:dk2>
        <a:srgbClr val="757575"/>
      </a:dk2>
      <a:lt2>
        <a:srgbClr val="D6D6D6"/>
      </a:lt2>
      <a:accent1>
        <a:srgbClr val="FCD750"/>
      </a:accent1>
      <a:accent2>
        <a:srgbClr val="0C0C0C"/>
      </a:accent2>
      <a:accent3>
        <a:srgbClr val="AEAEAE"/>
      </a:accent3>
      <a:accent4>
        <a:srgbClr val="B71234"/>
      </a:accent4>
      <a:accent5>
        <a:srgbClr val="7F7F7F"/>
      </a:accent5>
      <a:accent6>
        <a:srgbClr val="77BBFF"/>
      </a:accent6>
      <a:hlink>
        <a:srgbClr val="353535"/>
      </a:hlink>
      <a:folHlink>
        <a:srgbClr val="595959"/>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2362</TotalTime>
  <Words>2711</Words>
  <Application>Microsoft Office PowerPoint</Application>
  <PresentationFormat>Widescreen</PresentationFormat>
  <Paragraphs>310</Paragraphs>
  <Slides>37</Slides>
  <Notes>36</Notes>
  <HiddenSlides>0</HiddenSlides>
  <MMClips>1</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37</vt:i4>
      </vt:variant>
    </vt:vector>
  </HeadingPairs>
  <TitlesOfParts>
    <vt:vector size="48" baseType="lpstr">
      <vt:lpstr>Arial</vt:lpstr>
      <vt:lpstr>Arial Narrow</vt:lpstr>
      <vt:lpstr>Calibri</vt:lpstr>
      <vt:lpstr>Cambria Math</vt:lpstr>
      <vt:lpstr>Waterloo_Blue</vt:lpstr>
      <vt:lpstr>Waterloo_White</vt:lpstr>
      <vt:lpstr>Waterloo_Red</vt:lpstr>
      <vt:lpstr>Waterloo_Green</vt:lpstr>
      <vt:lpstr>Waterloo_Yellow</vt:lpstr>
      <vt:lpstr>Waterloo_Purple</vt:lpstr>
      <vt:lpstr>Waterloo_DarkGrey</vt:lpstr>
      <vt:lpstr>Curiosity-Based Learning Algorithm for Interactive Art Sculptures</vt:lpstr>
      <vt:lpstr>Outline</vt:lpstr>
      <vt:lpstr>Motivations</vt:lpstr>
      <vt:lpstr>Aurora Interactive Sculpture</vt:lpstr>
      <vt:lpstr>Objectives</vt:lpstr>
      <vt:lpstr>Approach</vt:lpstr>
      <vt:lpstr>Contributions</vt:lpstr>
      <vt:lpstr>PowerPoint Presentation</vt:lpstr>
      <vt:lpstr>Intelligent Adaptive Curiosity (IAC)</vt:lpstr>
      <vt:lpstr>Intelligent Adaptive Curiosity (IAC)</vt:lpstr>
      <vt:lpstr>Curiosity-Based Learning Algorithm (CBLA)</vt:lpstr>
      <vt:lpstr>Experts</vt:lpstr>
      <vt:lpstr>Action Selector</vt:lpstr>
      <vt:lpstr>Action Selector</vt:lpstr>
      <vt:lpstr>Multi-Node CBLA System</vt:lpstr>
      <vt:lpstr>PowerPoint Presentation</vt:lpstr>
      <vt:lpstr>Interactive Control System</vt:lpstr>
      <vt:lpstr>Hardware Components</vt:lpstr>
      <vt:lpstr>Node Abstraction</vt:lpstr>
      <vt:lpstr>Experimental Test Bed</vt:lpstr>
      <vt:lpstr>CBLA Nodes</vt:lpstr>
      <vt:lpstr>Spatial Mode</vt:lpstr>
      <vt:lpstr>Spatial Mode</vt:lpstr>
      <vt:lpstr>Prescripted Behaviours</vt:lpstr>
      <vt:lpstr>PowerPoint Presentation</vt:lpstr>
      <vt:lpstr>Exploration pattern of a Single Node System</vt:lpstr>
      <vt:lpstr>Multi-Cluster Experiment</vt:lpstr>
      <vt:lpstr>Activation Levels</vt:lpstr>
      <vt:lpstr>Spontaneous Activations</vt:lpstr>
      <vt:lpstr>Response Time</vt:lpstr>
      <vt:lpstr>Outline</vt:lpstr>
      <vt:lpstr>Research Questions</vt:lpstr>
      <vt:lpstr>Procedures</vt:lpstr>
      <vt:lpstr>Results</vt:lpstr>
      <vt:lpstr>Discussions</vt:lpstr>
      <vt:lpstr>Conclusions</vt:lpstr>
      <vt:lpstr>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Curiosity-Based Learning Algorithm for Interactive Art Sculptures</dc:title>
  <dc:creator>Matthew Chan</dc:creator>
  <cp:lastModifiedBy>Matthew Chan</cp:lastModifiedBy>
  <cp:revision>109</cp:revision>
  <dcterms:created xsi:type="dcterms:W3CDTF">2016-02-02T15:56:18Z</dcterms:created>
  <dcterms:modified xsi:type="dcterms:W3CDTF">2016-02-04T07:21:15Z</dcterms:modified>
</cp:coreProperties>
</file>